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64" r:id="rId1"/>
  </p:sldMasterIdLst>
  <p:notesMasterIdLst>
    <p:notesMasterId r:id="rId22"/>
  </p:notesMasterIdLst>
  <p:sldIdLst>
    <p:sldId id="256" r:id="rId2"/>
    <p:sldId id="296" r:id="rId3"/>
    <p:sldId id="312" r:id="rId4"/>
    <p:sldId id="302" r:id="rId5"/>
    <p:sldId id="297" r:id="rId6"/>
    <p:sldId id="298" r:id="rId7"/>
    <p:sldId id="303" r:id="rId8"/>
    <p:sldId id="304" r:id="rId9"/>
    <p:sldId id="305" r:id="rId10"/>
    <p:sldId id="299" r:id="rId11"/>
    <p:sldId id="306" r:id="rId12"/>
    <p:sldId id="307" r:id="rId13"/>
    <p:sldId id="300" r:id="rId14"/>
    <p:sldId id="311" r:id="rId15"/>
    <p:sldId id="308" r:id="rId16"/>
    <p:sldId id="310" r:id="rId17"/>
    <p:sldId id="287" r:id="rId18"/>
    <p:sldId id="289" r:id="rId19"/>
    <p:sldId id="30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C37"/>
    <a:srgbClr val="FF33CC"/>
    <a:srgbClr val="800000"/>
    <a:srgbClr val="008000"/>
    <a:srgbClr val="0000CC"/>
    <a:srgbClr val="FF0066"/>
    <a:srgbClr val="9900FF"/>
    <a:srgbClr val="FF00FF"/>
    <a:srgbClr val="6600CC"/>
    <a:srgbClr val="99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28" autoAdjust="0"/>
  </p:normalViewPr>
  <p:slideViewPr>
    <p:cSldViewPr>
      <p:cViewPr>
        <p:scale>
          <a:sx n="100" d="100"/>
          <a:sy n="100" d="100"/>
        </p:scale>
        <p:origin x="-516" y="9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49B82-9616-46D5-9506-14DC19888ECF}" type="datetimeFigureOut">
              <a:rPr lang="en-US" smtClean="0"/>
              <a:pPr/>
              <a:t>5/4/2020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39584-ED63-42BB-AD17-107CA18305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939584-ED63-42BB-AD17-107CA18305D3}"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EB5F930-257C-49AE-87C8-C60CFC1C0F44}" type="datetimeFigureOut">
              <a:rPr lang="en-US" smtClean="0"/>
              <a:pPr/>
              <a:t>5/4/2020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EB5F930-257C-49AE-87C8-C60CFC1C0F44}" type="datetimeFigureOut">
              <a:rPr lang="en-US" smtClean="0"/>
              <a:pPr/>
              <a:t>5/4/2020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EB5F930-257C-49AE-87C8-C60CFC1C0F44}" type="datetimeFigureOut">
              <a:rPr lang="en-US" smtClean="0"/>
              <a:pPr/>
              <a:t>5/4/2020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EB5F930-257C-49AE-87C8-C60CFC1C0F44}" type="datetimeFigureOut">
              <a:rPr lang="en-US" smtClean="0"/>
              <a:pPr/>
              <a:t>5/4/2020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5F930-257C-49AE-87C8-C60CFC1C0F44}" type="datetimeFigureOut">
              <a:rPr lang="en-US" smtClean="0"/>
              <a:pPr/>
              <a:t>5/4/2020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EB5F930-257C-49AE-87C8-C60CFC1C0F44}" type="datetimeFigureOut">
              <a:rPr lang="en-US" smtClean="0"/>
              <a:pPr/>
              <a:t>5/4/2020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EB5F930-257C-49AE-87C8-C60CFC1C0F44}" type="datetimeFigureOut">
              <a:rPr lang="en-US" smtClean="0"/>
              <a:pPr/>
              <a:t>5/4/2020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EB5F930-257C-49AE-87C8-C60CFC1C0F44}" type="datetimeFigureOut">
              <a:rPr lang="en-US" smtClean="0"/>
              <a:pPr/>
              <a:t>5/4/2020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5F930-257C-49AE-87C8-C60CFC1C0F44}" type="datetimeFigureOut">
              <a:rPr lang="en-US" smtClean="0"/>
              <a:pPr/>
              <a:t>5/4/2020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5F930-257C-49AE-87C8-C60CFC1C0F44}" type="datetimeFigureOut">
              <a:rPr lang="en-US" smtClean="0"/>
              <a:pPr/>
              <a:t>5/4/2020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5F930-257C-49AE-87C8-C60CFC1C0F44}" type="datetimeFigureOut">
              <a:rPr lang="en-US" smtClean="0"/>
              <a:pPr/>
              <a:t>5/4/2020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800731-EB6E-4CC5-AED5-D24CF53C4E3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5F930-257C-49AE-87C8-C60CFC1C0F44}" type="datetimeFigureOut">
              <a:rPr lang="en-US" smtClean="0"/>
              <a:pPr/>
              <a:t>5/4/2020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00731-EB6E-4CC5-AED5-D24CF53C4E3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8"/>
          </a:xfrm>
        </p:spPr>
        <p:txBody>
          <a:bodyPr>
            <a:noAutofit/>
          </a:bodyPr>
          <a:lstStyle/>
          <a:p>
            <a:r>
              <a:rPr lang="en-IN" sz="2400" b="1" dirty="0" smtClean="0">
                <a:latin typeface="Times New Roman" pitchFamily="18" charset="0"/>
                <a:cs typeface="Times New Roman" pitchFamily="18" charset="0"/>
              </a:rPr>
              <a:t>A.S.D.GOVERNMENT DEGREE COLLEGE FOR WOMEN (AUTONOMOUS) KAKINADA</a:t>
            </a:r>
            <a:endParaRPr lang="en-IN" sz="2400" dirty="0">
              <a:latin typeface="Times New Roman" pitchFamily="18" charset="0"/>
              <a:cs typeface="Times New Roman" pitchFamily="18" charset="0"/>
            </a:endParaRPr>
          </a:p>
        </p:txBody>
      </p:sp>
      <p:sp>
        <p:nvSpPr>
          <p:cNvPr id="3" name="Subtitle 2"/>
          <p:cNvSpPr>
            <a:spLocks noGrp="1"/>
          </p:cNvSpPr>
          <p:nvPr>
            <p:ph type="subTitle" idx="1"/>
          </p:nvPr>
        </p:nvSpPr>
        <p:spPr>
          <a:xfrm>
            <a:off x="571472" y="1214422"/>
            <a:ext cx="8001056" cy="571504"/>
          </a:xfrm>
        </p:spPr>
        <p:txBody>
          <a:bodyPr>
            <a:normAutofit/>
          </a:bodyPr>
          <a:lstStyle/>
          <a:p>
            <a:r>
              <a:rPr lang="en-IN" sz="3000" b="1" dirty="0" smtClean="0">
                <a:solidFill>
                  <a:schemeClr val="tx1">
                    <a:lumMod val="50000"/>
                    <a:lumOff val="50000"/>
                  </a:schemeClr>
                </a:solidFill>
                <a:latin typeface="Times New Roman" pitchFamily="18" charset="0"/>
                <a:cs typeface="Times New Roman" pitchFamily="18" charset="0"/>
              </a:rPr>
              <a:t>DEPARTMENT OF MICROBIOLOGY</a:t>
            </a:r>
          </a:p>
          <a:p>
            <a:endParaRPr lang="en-IN" sz="9600" b="1" dirty="0" smtClean="0">
              <a:solidFill>
                <a:srgbClr val="0000CC"/>
              </a:solidFill>
              <a:latin typeface="Times New Roman" pitchFamily="18" charset="0"/>
              <a:cs typeface="Times New Roman" pitchFamily="18" charset="0"/>
            </a:endParaRPr>
          </a:p>
          <a:p>
            <a:endParaRPr lang="en-IN" sz="9000" b="1" dirty="0" smtClean="0">
              <a:solidFill>
                <a:srgbClr val="008000"/>
              </a:solidFill>
              <a:latin typeface="Times New Roman" pitchFamily="18" charset="0"/>
              <a:cs typeface="Times New Roman" pitchFamily="18" charset="0"/>
            </a:endParaRPr>
          </a:p>
          <a:p>
            <a:endParaRPr lang="en-IN" sz="9000" b="1" dirty="0" smtClean="0">
              <a:solidFill>
                <a:srgbClr val="008000"/>
              </a:solidFill>
              <a:latin typeface="Times New Roman" pitchFamily="18" charset="0"/>
              <a:cs typeface="Times New Roman" pitchFamily="18" charset="0"/>
            </a:endParaRPr>
          </a:p>
          <a:p>
            <a:endParaRPr lang="en-IN" sz="9000" b="1" dirty="0" smtClean="0">
              <a:solidFill>
                <a:srgbClr val="008000"/>
              </a:solidFill>
              <a:latin typeface="Times New Roman" pitchFamily="18" charset="0"/>
              <a:cs typeface="Times New Roman" pitchFamily="18" charset="0"/>
            </a:endParaRPr>
          </a:p>
          <a:p>
            <a:endParaRPr lang="en-IN" dirty="0" smtClean="0">
              <a:solidFill>
                <a:srgbClr val="008000"/>
              </a:solidFill>
            </a:endParaRPr>
          </a:p>
          <a:p>
            <a:endParaRPr lang="en-IN" b="1" dirty="0" smtClean="0">
              <a:solidFill>
                <a:srgbClr val="008000"/>
              </a:solidFill>
            </a:endParaRPr>
          </a:p>
          <a:p>
            <a:endParaRPr lang="en-IN" dirty="0"/>
          </a:p>
        </p:txBody>
      </p:sp>
      <p:sp>
        <p:nvSpPr>
          <p:cNvPr id="4" name="Rectangle 3"/>
          <p:cNvSpPr/>
          <p:nvPr/>
        </p:nvSpPr>
        <p:spPr>
          <a:xfrm>
            <a:off x="214282" y="2143116"/>
            <a:ext cx="8715436" cy="3693319"/>
          </a:xfrm>
          <a:prstGeom prst="rect">
            <a:avLst/>
          </a:prstGeom>
        </p:spPr>
        <p:txBody>
          <a:bodyPr wrap="square">
            <a:spAutoFit/>
          </a:bodyPr>
          <a:lstStyle/>
          <a:p>
            <a:pPr algn="ctr"/>
            <a:r>
              <a:rPr lang="en-US" sz="2800" b="1" dirty="0" smtClean="0">
                <a:solidFill>
                  <a:srgbClr val="FF0000"/>
                </a:solidFill>
                <a:latin typeface="Maiandra GD" pitchFamily="34" charset="0"/>
                <a:cs typeface="Microsoft New Tai Lue" pitchFamily="34" charset="0"/>
              </a:rPr>
              <a:t>General Principles of Diagnostic </a:t>
            </a:r>
            <a:r>
              <a:rPr lang="en-US" sz="2800" b="1" dirty="0" smtClean="0">
                <a:solidFill>
                  <a:srgbClr val="FF0000"/>
                </a:solidFill>
                <a:latin typeface="Maiandra GD" pitchFamily="34" charset="0"/>
                <a:cs typeface="Microsoft New Tai Lue" pitchFamily="34" charset="0"/>
              </a:rPr>
              <a:t>Microbiology </a:t>
            </a:r>
            <a:r>
              <a:rPr lang="en-US" sz="2800" b="1" dirty="0" smtClean="0">
                <a:latin typeface="Maiandra GD" pitchFamily="34" charset="0"/>
                <a:cs typeface="Microsoft New Tai Lue" pitchFamily="34" charset="0"/>
              </a:rPr>
              <a:t>(Laboratory Diagnosis)</a:t>
            </a:r>
          </a:p>
          <a:p>
            <a:pPr algn="ctr"/>
            <a:r>
              <a:rPr lang="en-US" sz="2800" b="1" dirty="0" smtClean="0">
                <a:solidFill>
                  <a:srgbClr val="FF0000"/>
                </a:solidFill>
                <a:latin typeface="Maiandra GD" pitchFamily="34" charset="0"/>
                <a:cs typeface="Microsoft New Tai Lue" pitchFamily="34" charset="0"/>
              </a:rPr>
              <a:t>Collection and Transport of Specimen</a:t>
            </a:r>
            <a:endParaRPr lang="en-US" sz="2800" b="1" dirty="0" smtClean="0">
              <a:solidFill>
                <a:srgbClr val="FF0000"/>
              </a:solidFill>
              <a:latin typeface="Maiandra GD" pitchFamily="34" charset="0"/>
              <a:cs typeface="Microsoft New Tai Lue" pitchFamily="34" charset="0"/>
            </a:endParaRPr>
          </a:p>
          <a:p>
            <a:pPr algn="ctr"/>
            <a:endParaRPr lang="en-IN" sz="1600" b="1" dirty="0" smtClean="0">
              <a:solidFill>
                <a:schemeClr val="tx1">
                  <a:lumMod val="50000"/>
                  <a:lumOff val="50000"/>
                </a:schemeClr>
              </a:solidFill>
              <a:latin typeface="Times New Roman" pitchFamily="18" charset="0"/>
              <a:cs typeface="Times New Roman" pitchFamily="18" charset="0"/>
            </a:endParaRPr>
          </a:p>
          <a:p>
            <a:pPr algn="ctr"/>
            <a:r>
              <a:rPr lang="en-IN" sz="2000" dirty="0" smtClean="0">
                <a:latin typeface="Times New Roman" pitchFamily="18" charset="0"/>
                <a:cs typeface="Times New Roman" pitchFamily="18" charset="0"/>
              </a:rPr>
              <a:t>II BSc CBMB SEM IV</a:t>
            </a:r>
          </a:p>
          <a:p>
            <a:pPr algn="ctr">
              <a:lnSpc>
                <a:spcPct val="150000"/>
              </a:lnSpc>
              <a:defRPr/>
            </a:pPr>
            <a:endParaRPr lang="en-US" b="1" dirty="0" smtClean="0">
              <a:effectLst>
                <a:outerShdw blurRad="38100" dist="38100" dir="2700000" algn="tl">
                  <a:srgbClr val="000000"/>
                </a:outerShdw>
              </a:effectLst>
              <a:latin typeface="Tahoma" pitchFamily="34" charset="0"/>
            </a:endParaRPr>
          </a:p>
          <a:p>
            <a:pPr algn="ctr">
              <a:lnSpc>
                <a:spcPct val="150000"/>
              </a:lnSpc>
              <a:defRPr/>
            </a:pPr>
            <a:r>
              <a:rPr lang="en-US" b="1" dirty="0" smtClean="0">
                <a:effectLst>
                  <a:outerShdw blurRad="38100" dist="38100" dir="2700000" algn="tl">
                    <a:srgbClr val="000000"/>
                  </a:outerShdw>
                </a:effectLst>
                <a:latin typeface="Times New Roman" pitchFamily="18" charset="0"/>
                <a:cs typeface="Times New Roman" pitchFamily="18" charset="0"/>
              </a:rPr>
              <a:t>BY</a:t>
            </a:r>
          </a:p>
          <a:p>
            <a:pPr algn="ctr">
              <a:lnSpc>
                <a:spcPct val="150000"/>
              </a:lnSpc>
              <a:defRPr/>
            </a:pPr>
            <a:r>
              <a:rPr lang="en-US" b="1" dirty="0" smtClean="0">
                <a:effectLst>
                  <a:outerShdw blurRad="38100" dist="38100" dir="2700000" algn="tl">
                    <a:srgbClr val="000000"/>
                  </a:outerShdw>
                </a:effectLst>
                <a:latin typeface="Times New Roman" pitchFamily="18" charset="0"/>
                <a:cs typeface="Times New Roman" pitchFamily="18" charset="0"/>
              </a:rPr>
              <a:t>   </a:t>
            </a:r>
            <a:r>
              <a:rPr lang="en-US" sz="2000" b="1" dirty="0" smtClean="0">
                <a:effectLst>
                  <a:outerShdw blurRad="38100" dist="38100" dir="2700000" algn="tl">
                    <a:srgbClr val="000000"/>
                  </a:outerShdw>
                </a:effectLst>
                <a:latin typeface="Times New Roman" pitchFamily="18" charset="0"/>
                <a:cs typeface="Times New Roman" pitchFamily="18" charset="0"/>
              </a:rPr>
              <a:t>Dr. K. </a:t>
            </a:r>
            <a:r>
              <a:rPr lang="en-US" sz="2000" b="1" dirty="0" err="1" smtClean="0">
                <a:effectLst>
                  <a:outerShdw blurRad="38100" dist="38100" dir="2700000" algn="tl">
                    <a:srgbClr val="000000"/>
                  </a:outerShdw>
                </a:effectLst>
                <a:latin typeface="Times New Roman" pitchFamily="18" charset="0"/>
                <a:cs typeface="Times New Roman" pitchFamily="18" charset="0"/>
              </a:rPr>
              <a:t>Aruna</a:t>
            </a:r>
            <a:endParaRPr lang="en-US" sz="2000" b="1" dirty="0" smtClean="0">
              <a:effectLst>
                <a:outerShdw blurRad="38100" dist="38100" dir="2700000" algn="tl">
                  <a:srgbClr val="000000"/>
                </a:outerShdw>
              </a:effectLst>
              <a:latin typeface="Times New Roman" pitchFamily="18" charset="0"/>
              <a:cs typeface="Times New Roman" pitchFamily="18" charset="0"/>
            </a:endParaRPr>
          </a:p>
          <a:p>
            <a:pPr algn="ctr">
              <a:lnSpc>
                <a:spcPct val="150000"/>
              </a:lnSpc>
              <a:defRPr/>
            </a:pPr>
            <a:r>
              <a:rPr lang="en-US" sz="2000" b="1" dirty="0" smtClean="0">
                <a:effectLst>
                  <a:outerShdw blurRad="38100" dist="38100" dir="2700000" algn="tl">
                    <a:srgbClr val="000000"/>
                  </a:outerShdw>
                </a:effectLst>
                <a:latin typeface="Times New Roman" pitchFamily="18" charset="0"/>
                <a:cs typeface="Times New Roman" pitchFamily="18" charset="0"/>
              </a:rPr>
              <a:t>        Lecturer in Microbiology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solidFill>
                  <a:srgbClr val="FF0000"/>
                </a:solidFill>
                <a:latin typeface="Times New Roman" pitchFamily="18" charset="0"/>
                <a:cs typeface="Times New Roman" pitchFamily="18" charset="0"/>
              </a:rPr>
              <a:t>Blood Collection (for culture)</a:t>
            </a:r>
            <a:r>
              <a:rPr lang="en-IN" sz="2600" b="1" dirty="0" smtClean="0">
                <a:solidFill>
                  <a:srgbClr val="FF0000"/>
                </a:solidFill>
                <a:latin typeface="Times New Roman" pitchFamily="18" charset="0"/>
                <a:cs typeface="Times New Roman" pitchFamily="18" charset="0"/>
              </a:rPr>
              <a:t/>
            </a:r>
            <a:br>
              <a:rPr lang="en-IN" sz="2600" b="1" dirty="0" smtClean="0">
                <a:solidFill>
                  <a:srgbClr val="FF0000"/>
                </a:solidFill>
                <a:latin typeface="Times New Roman" pitchFamily="18" charset="0"/>
                <a:cs typeface="Times New Roman" pitchFamily="18" charset="0"/>
              </a:rPr>
            </a:br>
            <a:endParaRPr lang="en-IN" sz="2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7158" y="3857628"/>
            <a:ext cx="6500858" cy="1928826"/>
          </a:xfrm>
        </p:spPr>
        <p:txBody>
          <a:bodyPr>
            <a:normAutofit fontScale="92500"/>
          </a:bodyPr>
          <a:lstStyle/>
          <a:p>
            <a:pPr>
              <a:buNone/>
            </a:pPr>
            <a:r>
              <a:rPr lang="en-US" sz="2400" b="1" dirty="0" smtClean="0">
                <a:latin typeface="Times New Roman" pitchFamily="18" charset="0"/>
                <a:cs typeface="Times New Roman" pitchFamily="18" charset="0"/>
              </a:rPr>
              <a:t>Handling and Transport</a:t>
            </a:r>
            <a:endParaRPr lang="en-IN" sz="2400" b="1"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Collect into blood Culture bottles(Broth)</a:t>
            </a:r>
            <a:endParaRPr lang="en-IN"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Require slip must contain relevant Patient Information</a:t>
            </a:r>
            <a:endParaRPr lang="en-IN"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Send immediately to laboratory with request slip</a:t>
            </a:r>
            <a:endParaRPr lang="en-IN" sz="2400" dirty="0">
              <a:latin typeface="Times New Roman" pitchFamily="18" charset="0"/>
              <a:cs typeface="Times New Roman" pitchFamily="18" charset="0"/>
            </a:endParaRPr>
          </a:p>
        </p:txBody>
      </p:sp>
      <p:pic>
        <p:nvPicPr>
          <p:cNvPr id="5" name="Picture 4" descr="C:\Users\user\Desktop\12.jpg"/>
          <p:cNvPicPr/>
          <p:nvPr/>
        </p:nvPicPr>
        <p:blipFill>
          <a:blip r:embed="rId2"/>
          <a:srcRect l="64303" t="27359" b="8429"/>
          <a:stretch>
            <a:fillRect/>
          </a:stretch>
        </p:blipFill>
        <p:spPr bwMode="auto">
          <a:xfrm>
            <a:off x="6858016" y="3143248"/>
            <a:ext cx="2000232" cy="2891481"/>
          </a:xfrm>
          <a:prstGeom prst="rect">
            <a:avLst/>
          </a:prstGeom>
          <a:noFill/>
          <a:ln w="9525">
            <a:noFill/>
            <a:miter lim="800000"/>
            <a:headEnd/>
            <a:tailEnd/>
          </a:ln>
        </p:spPr>
      </p:pic>
      <p:sp>
        <p:nvSpPr>
          <p:cNvPr id="6" name="Rectangle 5"/>
          <p:cNvSpPr/>
          <p:nvPr/>
        </p:nvSpPr>
        <p:spPr>
          <a:xfrm>
            <a:off x="214282" y="1000108"/>
            <a:ext cx="7000924" cy="1477328"/>
          </a:xfrm>
          <a:prstGeom prst="rect">
            <a:avLst/>
          </a:prstGeom>
        </p:spPr>
        <p:txBody>
          <a:bodyPr wrap="square">
            <a:spAutoFit/>
          </a:bodyPr>
          <a:lstStyle/>
          <a:p>
            <a:pPr algn="just"/>
            <a:r>
              <a:rPr lang="en-IN" dirty="0" smtClean="0">
                <a:latin typeface="Times New Roman" pitchFamily="18" charset="0"/>
                <a:cs typeface="Times New Roman" pitchFamily="18" charset="0"/>
              </a:rPr>
              <a:t>Automated blood culture systems are the primary choice for the detection of pathogens from blood specimens. </a:t>
            </a:r>
          </a:p>
          <a:p>
            <a:pPr algn="just"/>
            <a:r>
              <a:rPr lang="en-IN" dirty="0" smtClean="0">
                <a:latin typeface="Times New Roman" pitchFamily="18" charset="0"/>
                <a:cs typeface="Times New Roman" pitchFamily="18" charset="0"/>
              </a:rPr>
              <a:t>Instead of manually read broth-based conventional methods, laboratories use continuously monitored, automated blood culture systems for the processing of blood culture specimens nowadays. </a:t>
            </a:r>
            <a:endParaRPr lang="en-IN" dirty="0">
              <a:latin typeface="Times New Roman" pitchFamily="18" charset="0"/>
              <a:cs typeface="Times New Roman" pitchFamily="18" charset="0"/>
            </a:endParaRPr>
          </a:p>
        </p:txBody>
      </p:sp>
      <p:sp>
        <p:nvSpPr>
          <p:cNvPr id="7" name="Rectangle 6"/>
          <p:cNvSpPr/>
          <p:nvPr/>
        </p:nvSpPr>
        <p:spPr>
          <a:xfrm>
            <a:off x="285720" y="2551837"/>
            <a:ext cx="6715172" cy="1200329"/>
          </a:xfrm>
          <a:prstGeom prst="rect">
            <a:avLst/>
          </a:prstGeom>
        </p:spPr>
        <p:txBody>
          <a:bodyPr wrap="square">
            <a:spAutoFit/>
          </a:bodyPr>
          <a:lstStyle/>
          <a:p>
            <a:r>
              <a:rPr lang="en-IN" dirty="0" err="1" smtClean="0">
                <a:latin typeface="Times New Roman" pitchFamily="18" charset="0"/>
                <a:cs typeface="Times New Roman" pitchFamily="18" charset="0"/>
              </a:rPr>
              <a:t>Bactec</a:t>
            </a:r>
            <a:r>
              <a:rPr lang="en-IN" dirty="0" smtClean="0">
                <a:latin typeface="Times New Roman" pitchFamily="18" charset="0"/>
                <a:cs typeface="Times New Roman" pitchFamily="18" charset="0"/>
              </a:rPr>
              <a:t> Culture vials Depending on the type of suspected pathogen, several broth formulas are available, including media for the recovery of aerobic and anaerobic bacteria, </a:t>
            </a:r>
            <a:r>
              <a:rPr lang="en-IN" dirty="0" err="1" smtClean="0">
                <a:latin typeface="Times New Roman" pitchFamily="18" charset="0"/>
                <a:cs typeface="Times New Roman" pitchFamily="18" charset="0"/>
              </a:rPr>
              <a:t>mycobacteria</a:t>
            </a:r>
            <a:r>
              <a:rPr lang="en-IN" dirty="0" smtClean="0">
                <a:latin typeface="Times New Roman" pitchFamily="18" charset="0"/>
                <a:cs typeface="Times New Roman" pitchFamily="18" charset="0"/>
              </a:rPr>
              <a:t>, and fungi.  No single type is optimal for all microorganisms.</a:t>
            </a:r>
            <a:endParaRPr lang="en-IN"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sz="3000" b="1" dirty="0" smtClean="0">
                <a:solidFill>
                  <a:srgbClr val="FF0000"/>
                </a:solidFill>
                <a:latin typeface="Times New Roman" pitchFamily="18" charset="0"/>
                <a:cs typeface="Times New Roman" pitchFamily="18" charset="0"/>
              </a:rPr>
              <a:t>Pus-Specimen Collection </a:t>
            </a:r>
            <a:br>
              <a:rPr lang="en-IN" sz="3000" b="1" dirty="0" smtClean="0">
                <a:solidFill>
                  <a:srgbClr val="FF0000"/>
                </a:solidFill>
                <a:latin typeface="Times New Roman" pitchFamily="18" charset="0"/>
                <a:cs typeface="Times New Roman" pitchFamily="18" charset="0"/>
              </a:rPr>
            </a:br>
            <a:endParaRPr lang="en-IN" sz="3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57232"/>
            <a:ext cx="8472518" cy="5429288"/>
          </a:xfrm>
        </p:spPr>
        <p:txBody>
          <a:bodyPr>
            <a:normAutofit/>
          </a:bodyPr>
          <a:lstStyle/>
          <a:p>
            <a:pPr>
              <a:buNone/>
            </a:pPr>
            <a:r>
              <a:rPr lang="en-IN" sz="2000" dirty="0" smtClean="0">
                <a:latin typeface="Times New Roman" pitchFamily="18" charset="0"/>
                <a:cs typeface="Times New Roman" pitchFamily="18" charset="0"/>
              </a:rPr>
              <a:t>The ideal specimen is an aspirate from a previously </a:t>
            </a:r>
            <a:r>
              <a:rPr lang="en-IN" sz="2000" dirty="0" err="1" smtClean="0">
                <a:latin typeface="Times New Roman" pitchFamily="18" charset="0"/>
                <a:cs typeface="Times New Roman" pitchFamily="18" charset="0"/>
              </a:rPr>
              <a:t>undrained</a:t>
            </a: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abscess, or a tissue biopsy. </a:t>
            </a:r>
          </a:p>
          <a:p>
            <a:pPr>
              <a:buNone/>
            </a:pPr>
            <a:r>
              <a:rPr lang="en-IN" sz="2000" dirty="0" smtClean="0">
                <a:latin typeface="Times New Roman" pitchFamily="18" charset="0"/>
                <a:cs typeface="Times New Roman" pitchFamily="18" charset="0"/>
              </a:rPr>
              <a:t>Ideally, a minimum volume of 1mL (up to 5 </a:t>
            </a:r>
            <a:r>
              <a:rPr lang="en-IN" sz="2000" dirty="0" err="1" smtClean="0">
                <a:latin typeface="Times New Roman" pitchFamily="18" charset="0"/>
                <a:cs typeface="Times New Roman" pitchFamily="18" charset="0"/>
              </a:rPr>
              <a:t>mL</a:t>
            </a:r>
            <a:r>
              <a:rPr lang="en-IN" sz="2000" dirty="0" smtClean="0">
                <a:latin typeface="Times New Roman" pitchFamily="18" charset="0"/>
                <a:cs typeface="Times New Roman" pitchFamily="18" charset="0"/>
              </a:rPr>
              <a:t>) of pus should be collected. </a:t>
            </a:r>
          </a:p>
          <a:p>
            <a:pPr>
              <a:buNone/>
            </a:pPr>
            <a:r>
              <a:rPr lang="en-IN" sz="2000" b="1" dirty="0" smtClean="0">
                <a:latin typeface="Times New Roman" pitchFamily="18" charset="0"/>
                <a:cs typeface="Times New Roman" pitchFamily="18" charset="0"/>
              </a:rPr>
              <a:t>The aspirate should be collected in a sterile syringe – any air bubbles should be expelled. </a:t>
            </a:r>
          </a:p>
          <a:p>
            <a:pPr>
              <a:buNone/>
            </a:pPr>
            <a:r>
              <a:rPr lang="en-IN" sz="2000" b="1" dirty="0" smtClean="0">
                <a:latin typeface="Times New Roman" pitchFamily="18" charset="0"/>
                <a:cs typeface="Times New Roman" pitchFamily="18" charset="0"/>
              </a:rPr>
              <a:t>Needle safely and tightly capped (needles should NOT be sent). </a:t>
            </a:r>
          </a:p>
          <a:p>
            <a:pPr>
              <a:buNone/>
            </a:pPr>
            <a:r>
              <a:rPr lang="en-IN" sz="2000" dirty="0" smtClean="0">
                <a:latin typeface="Times New Roman" pitchFamily="18" charset="0"/>
                <a:cs typeface="Times New Roman" pitchFamily="18" charset="0"/>
              </a:rPr>
              <a:t>A tissue specimen should be placed in a sterile universal bottle (or any sterile leak proof container) , If there will be a delay in transporting, the tissue should be placed in an anaerobic transport system.</a:t>
            </a:r>
          </a:p>
          <a:p>
            <a:pPr>
              <a:buNone/>
            </a:pPr>
            <a:r>
              <a:rPr lang="en-IN" sz="2000" b="1" dirty="0" smtClean="0">
                <a:solidFill>
                  <a:srgbClr val="FF0000"/>
                </a:solidFill>
              </a:rPr>
              <a:t>Specimen Transport: </a:t>
            </a:r>
            <a:endParaRPr lang="en-IN" sz="2000" dirty="0" smtClean="0">
              <a:solidFill>
                <a:srgbClr val="FF0000"/>
              </a:solidFill>
            </a:endParaRPr>
          </a:p>
          <a:p>
            <a:pPr>
              <a:buNone/>
            </a:pPr>
            <a:r>
              <a:rPr lang="en-IN" sz="2000" dirty="0" smtClean="0">
                <a:latin typeface="Times New Roman" pitchFamily="18" charset="0"/>
                <a:cs typeface="Times New Roman" pitchFamily="18" charset="0"/>
              </a:rPr>
              <a:t>Label the specimen and deliver it to the laboratory as soon as possible with a completed request form. The recovery of anaerobes , sample should be placed in the transport medium </a:t>
            </a:r>
            <a:r>
              <a:rPr lang="en-IN"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Amines transport media or Cary-Blair transport media ) to </a:t>
            </a:r>
            <a:r>
              <a:rPr lang="en-IN" sz="2000" dirty="0" smtClean="0">
                <a:latin typeface="Times New Roman" pitchFamily="18" charset="0"/>
                <a:cs typeface="Times New Roman" pitchFamily="18" charset="0"/>
              </a:rPr>
              <a:t>minimize drying and minimize exposure to oxygen if anaerobes are suspected</a:t>
            </a:r>
            <a:r>
              <a:rPr lang="en-IN" sz="2000" dirty="0" smtClean="0"/>
              <a:t>. </a:t>
            </a:r>
          </a:p>
          <a:p>
            <a:endParaRPr lang="en-IN"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user\Desktop\pus.jpg"/>
          <p:cNvPicPr>
            <a:picLocks noGrp="1" noChangeAspect="1" noChangeArrowheads="1"/>
          </p:cNvPicPr>
          <p:nvPr>
            <p:ph idx="1"/>
          </p:nvPr>
        </p:nvPicPr>
        <p:blipFill>
          <a:blip r:embed="rId2"/>
          <a:srcRect/>
          <a:stretch>
            <a:fillRect/>
          </a:stretch>
        </p:blipFill>
        <p:spPr bwMode="auto">
          <a:xfrm>
            <a:off x="1428728" y="1428736"/>
            <a:ext cx="6034617"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sz="2900" b="1" dirty="0" smtClean="0">
                <a:solidFill>
                  <a:srgbClr val="FF0000"/>
                </a:solidFill>
                <a:latin typeface="Times New Roman" pitchFamily="18" charset="0"/>
                <a:cs typeface="Times New Roman" pitchFamily="18" charset="0"/>
              </a:rPr>
              <a:t>Clean-Catch Method For Urine</a:t>
            </a:r>
            <a:br>
              <a:rPr lang="en-IN" sz="2900" b="1" dirty="0" smtClean="0">
                <a:solidFill>
                  <a:srgbClr val="FF0000"/>
                </a:solidFill>
                <a:latin typeface="Times New Roman" pitchFamily="18" charset="0"/>
                <a:cs typeface="Times New Roman" pitchFamily="18" charset="0"/>
              </a:rPr>
            </a:br>
            <a:endParaRPr lang="en-IN" sz="2900" b="1" dirty="0">
              <a:solidFill>
                <a:srgbClr val="FF0000"/>
              </a:solidFill>
              <a:latin typeface="Times New Roman" pitchFamily="18" charset="0"/>
              <a:cs typeface="Times New Roman" pitchFamily="18" charset="0"/>
            </a:endParaRPr>
          </a:p>
        </p:txBody>
      </p:sp>
      <p:pic>
        <p:nvPicPr>
          <p:cNvPr id="4" name="Content Placeholder 3" descr="C:\Users\user\Desktop\13.jpg"/>
          <p:cNvPicPr>
            <a:picLocks noGrp="1"/>
          </p:cNvPicPr>
          <p:nvPr>
            <p:ph idx="1"/>
          </p:nvPr>
        </p:nvPicPr>
        <p:blipFill>
          <a:blip r:embed="rId2"/>
          <a:srcRect l="4415" t="20307" r="7434" b="8964"/>
          <a:stretch>
            <a:fillRect/>
          </a:stretch>
        </p:blipFill>
        <p:spPr bwMode="auto">
          <a:xfrm>
            <a:off x="1928794" y="3571876"/>
            <a:ext cx="5071140" cy="2928934"/>
          </a:xfrm>
          <a:prstGeom prst="rect">
            <a:avLst/>
          </a:prstGeom>
          <a:noFill/>
          <a:ln w="9525">
            <a:noFill/>
            <a:miter lim="800000"/>
            <a:headEnd/>
            <a:tailEnd/>
          </a:ln>
        </p:spPr>
      </p:pic>
      <p:sp>
        <p:nvSpPr>
          <p:cNvPr id="5" name="Rectangle 4"/>
          <p:cNvSpPr/>
          <p:nvPr/>
        </p:nvSpPr>
        <p:spPr>
          <a:xfrm>
            <a:off x="214282" y="857233"/>
            <a:ext cx="8572560" cy="3816429"/>
          </a:xfrm>
          <a:prstGeom prst="rect">
            <a:avLst/>
          </a:prstGeom>
        </p:spPr>
        <p:txBody>
          <a:bodyPr wrap="square">
            <a:spAutoFit/>
          </a:bodyPr>
          <a:lstStyle/>
          <a:p>
            <a:r>
              <a:rPr lang="en-IN" sz="2000" dirty="0" smtClean="0">
                <a:solidFill>
                  <a:srgbClr val="FF0000"/>
                </a:solidFill>
                <a:latin typeface="Times New Roman" pitchFamily="18" charset="0"/>
                <a:cs typeface="Times New Roman" pitchFamily="18" charset="0"/>
              </a:rPr>
              <a:t>Catheter</a:t>
            </a:r>
          </a:p>
          <a:p>
            <a:r>
              <a:rPr lang="en-IN" dirty="0" smtClean="0">
                <a:latin typeface="Times New Roman" pitchFamily="18" charset="0"/>
                <a:cs typeface="Times New Roman" pitchFamily="18" charset="0"/>
              </a:rPr>
              <a:t>It is a tubular instrument used for withdrawing and introducing fluids from or into the body cavity. Urine specimen may be collected with catheters to detect the urinary tract infection caused by bacteria in newborns.</a:t>
            </a:r>
          </a:p>
          <a:p>
            <a:r>
              <a:rPr lang="en-IN" sz="2000" dirty="0" smtClean="0">
                <a:solidFill>
                  <a:srgbClr val="FF0000"/>
                </a:solidFill>
                <a:latin typeface="Times New Roman" pitchFamily="18" charset="0"/>
                <a:cs typeface="Times New Roman" pitchFamily="18" charset="0"/>
              </a:rPr>
              <a:t>Clean Catch Method</a:t>
            </a:r>
          </a:p>
          <a:p>
            <a:r>
              <a:rPr lang="en-IN" dirty="0" smtClean="0">
                <a:latin typeface="Times New Roman" pitchFamily="18" charset="0"/>
                <a:cs typeface="Times New Roman" pitchFamily="18" charset="0"/>
              </a:rPr>
              <a:t>It is the most common method to collect used for collection of urine.</a:t>
            </a:r>
          </a:p>
          <a:p>
            <a:r>
              <a:rPr lang="en-IN" dirty="0" smtClean="0">
                <a:latin typeface="Times New Roman" pitchFamily="18" charset="0"/>
                <a:cs typeface="Times New Roman" pitchFamily="18" charset="0"/>
              </a:rPr>
              <a:t>Optimum time is early morning</a:t>
            </a:r>
          </a:p>
          <a:p>
            <a:r>
              <a:rPr lang="en-IN" dirty="0" smtClean="0">
                <a:latin typeface="Times New Roman" pitchFamily="18" charset="0"/>
                <a:cs typeface="Times New Roman" pitchFamily="18" charset="0"/>
              </a:rPr>
              <a:t>Midstream portion is  collected .</a:t>
            </a:r>
          </a:p>
          <a:p>
            <a:r>
              <a:rPr lang="en-IN" dirty="0" smtClean="0">
                <a:latin typeface="Times New Roman" pitchFamily="18" charset="0"/>
                <a:cs typeface="Times New Roman" pitchFamily="18" charset="0"/>
              </a:rPr>
              <a:t>For some patients, needle aspiration also are done directly into the urinary bladder. </a:t>
            </a:r>
          </a:p>
          <a:p>
            <a:endParaRPr lang="en-IN" sz="2000" dirty="0" smtClean="0">
              <a:solidFill>
                <a:srgbClr val="FF0000"/>
              </a:solidFill>
              <a:latin typeface="Times New Roman" pitchFamily="18" charset="0"/>
              <a:cs typeface="Times New Roman" pitchFamily="18" charset="0"/>
            </a:endParaRPr>
          </a:p>
          <a:p>
            <a:endParaRPr lang="en-IN" sz="2000" dirty="0" smtClean="0">
              <a:solidFill>
                <a:srgbClr val="FF0000"/>
              </a:solidFill>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IN" sz="3600" dirty="0" smtClean="0">
                <a:solidFill>
                  <a:srgbClr val="FF0000"/>
                </a:solidFill>
                <a:latin typeface="Times New Roman" pitchFamily="18" charset="0"/>
                <a:cs typeface="Times New Roman" pitchFamily="18" charset="0"/>
              </a:rPr>
              <a:t>Intubation</a:t>
            </a:r>
            <a:endParaRPr lang="en-IN"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2984"/>
            <a:ext cx="8229600" cy="4983179"/>
          </a:xfrm>
        </p:spPr>
        <p:txBody>
          <a:bodyPr>
            <a:normAutofit/>
          </a:bodyPr>
          <a:lstStyle/>
          <a:p>
            <a:pPr>
              <a:buNone/>
            </a:pPr>
            <a:r>
              <a:rPr lang="en-IN" sz="2600" dirty="0" err="1" smtClean="0">
                <a:latin typeface="Times New Roman" pitchFamily="18" charset="0"/>
                <a:cs typeface="Times New Roman" pitchFamily="18" charset="0"/>
              </a:rPr>
              <a:t>Nasogastric</a:t>
            </a:r>
            <a:r>
              <a:rPr lang="en-IN" sz="2600" dirty="0" smtClean="0">
                <a:latin typeface="Times New Roman" pitchFamily="18" charset="0"/>
                <a:cs typeface="Times New Roman" pitchFamily="18" charset="0"/>
              </a:rPr>
              <a:t> </a:t>
            </a:r>
            <a:r>
              <a:rPr lang="en-IN" sz="2600" b="1" dirty="0" smtClean="0">
                <a:latin typeface="Times New Roman" pitchFamily="18" charset="0"/>
                <a:cs typeface="Times New Roman" pitchFamily="18" charset="0"/>
              </a:rPr>
              <a:t>intubation</a:t>
            </a:r>
            <a:r>
              <a:rPr lang="en-IN" sz="2600" dirty="0" smtClean="0">
                <a:latin typeface="Times New Roman" pitchFamily="18" charset="0"/>
                <a:cs typeface="Times New Roman" pitchFamily="18" charset="0"/>
              </a:rPr>
              <a:t> can be used to obtain a sample of </a:t>
            </a:r>
            <a:r>
              <a:rPr lang="en-IN" sz="2600" b="1" dirty="0" smtClean="0">
                <a:latin typeface="Times New Roman" pitchFamily="18" charset="0"/>
                <a:cs typeface="Times New Roman" pitchFamily="18" charset="0"/>
              </a:rPr>
              <a:t>stomach fluid</a:t>
            </a:r>
            <a:r>
              <a:rPr lang="en-IN" sz="2600" dirty="0" smtClean="0">
                <a:latin typeface="Times New Roman" pitchFamily="18" charset="0"/>
                <a:cs typeface="Times New Roman" pitchFamily="18" charset="0"/>
              </a:rPr>
              <a:t>. </a:t>
            </a:r>
          </a:p>
          <a:p>
            <a:pPr>
              <a:buNone/>
            </a:pPr>
            <a:r>
              <a:rPr lang="en-IN" sz="2600" dirty="0" smtClean="0">
                <a:latin typeface="Times New Roman" pitchFamily="18" charset="0"/>
                <a:cs typeface="Times New Roman" pitchFamily="18" charset="0"/>
              </a:rPr>
              <a:t>The tube is passed through the nose rather than through the mouth.</a:t>
            </a:r>
            <a:endParaRPr lang="en-IN" sz="2600" dirty="0">
              <a:latin typeface="Times New Roman" pitchFamily="18" charset="0"/>
              <a:cs typeface="Times New Roman" pitchFamily="18" charset="0"/>
            </a:endParaRPr>
          </a:p>
        </p:txBody>
      </p:sp>
      <p:pic>
        <p:nvPicPr>
          <p:cNvPr id="4" name="Picture 3" descr="C:\Users\user\Desktop\stomach.jpg"/>
          <p:cNvPicPr/>
          <p:nvPr/>
        </p:nvPicPr>
        <p:blipFill>
          <a:blip r:embed="rId2"/>
          <a:srcRect l="2643" r="1880" b="5164"/>
          <a:stretch>
            <a:fillRect/>
          </a:stretch>
        </p:blipFill>
        <p:spPr bwMode="auto">
          <a:xfrm>
            <a:off x="2143108" y="2786058"/>
            <a:ext cx="4572032" cy="307183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smtClean="0">
                <a:solidFill>
                  <a:srgbClr val="FF0000"/>
                </a:solidFill>
                <a:latin typeface="Times New Roman" pitchFamily="18" charset="0"/>
                <a:cs typeface="Times New Roman" pitchFamily="18" charset="0"/>
              </a:rPr>
              <a:t>Sputum Cup Method</a:t>
            </a:r>
            <a:endParaRPr lang="en-IN" dirty="0"/>
          </a:p>
        </p:txBody>
      </p:sp>
      <p:sp>
        <p:nvSpPr>
          <p:cNvPr id="3" name="Content Placeholder 2"/>
          <p:cNvSpPr>
            <a:spLocks noGrp="1"/>
          </p:cNvSpPr>
          <p:nvPr>
            <p:ph idx="1"/>
          </p:nvPr>
        </p:nvSpPr>
        <p:spPr>
          <a:xfrm>
            <a:off x="457200" y="1214422"/>
            <a:ext cx="8229600" cy="4911741"/>
          </a:xfrm>
        </p:spPr>
        <p:txBody>
          <a:bodyPr/>
          <a:lstStyle/>
          <a:p>
            <a:pPr>
              <a:buNone/>
            </a:pPr>
            <a:r>
              <a:rPr lang="en-IN" sz="2000" dirty="0" smtClean="0">
                <a:latin typeface="Times New Roman" pitchFamily="18" charset="0"/>
                <a:cs typeface="Times New Roman" pitchFamily="18" charset="0"/>
              </a:rPr>
              <a:t>It is the most common specimen collection in suspected cases of lower respiratory tract infections.</a:t>
            </a:r>
          </a:p>
          <a:p>
            <a:pPr>
              <a:buNone/>
            </a:pPr>
            <a:r>
              <a:rPr lang="en-IN" sz="2000" dirty="0" smtClean="0">
                <a:latin typeface="Times New Roman" pitchFamily="18" charset="0"/>
                <a:cs typeface="Times New Roman" pitchFamily="18" charset="0"/>
              </a:rPr>
              <a:t>Mucus secretion  expectorated from the lungs, bronchi, </a:t>
            </a:r>
            <a:r>
              <a:rPr lang="en-IN" sz="2000" dirty="0" err="1" smtClean="0">
                <a:latin typeface="Times New Roman" pitchFamily="18" charset="0"/>
                <a:cs typeface="Times New Roman" pitchFamily="18" charset="0"/>
              </a:rPr>
              <a:t>trachia</a:t>
            </a:r>
            <a:r>
              <a:rPr lang="en-IN" sz="2000" dirty="0" smtClean="0">
                <a:latin typeface="Times New Roman" pitchFamily="18" charset="0"/>
                <a:cs typeface="Times New Roman" pitchFamily="18" charset="0"/>
              </a:rPr>
              <a:t> through the mouth </a:t>
            </a:r>
            <a:r>
              <a:rPr lang="en-IN" sz="2000" dirty="0" smtClean="0">
                <a:latin typeface="Times New Roman" pitchFamily="18" charset="0"/>
                <a:cs typeface="Times New Roman" pitchFamily="18" charset="0"/>
              </a:rPr>
              <a:t>&amp; saliva. The patients </a:t>
            </a:r>
            <a:r>
              <a:rPr lang="en-IN" sz="2000" dirty="0" smtClean="0">
                <a:latin typeface="Times New Roman" pitchFamily="18" charset="0"/>
                <a:cs typeface="Times New Roman" pitchFamily="18" charset="0"/>
              </a:rPr>
              <a:t>to expectorate a clinical sample directly into the cup.</a:t>
            </a:r>
          </a:p>
          <a:p>
            <a:pPr>
              <a:buNone/>
            </a:pPr>
            <a:endParaRPr lang="en-IN" dirty="0"/>
          </a:p>
        </p:txBody>
      </p:sp>
      <p:pic>
        <p:nvPicPr>
          <p:cNvPr id="4" name="Content Placeholder 3" descr="C:\Users\user\Desktop\15.jpg"/>
          <p:cNvPicPr>
            <a:picLocks/>
          </p:cNvPicPr>
          <p:nvPr/>
        </p:nvPicPr>
        <p:blipFill>
          <a:blip r:embed="rId2"/>
          <a:srcRect l="3696" t="18966" r="7003" b="6282"/>
          <a:stretch>
            <a:fillRect/>
          </a:stretch>
        </p:blipFill>
        <p:spPr bwMode="auto">
          <a:xfrm>
            <a:off x="1714480" y="2857496"/>
            <a:ext cx="5426777" cy="341054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IN" sz="3000" dirty="0" smtClean="0">
                <a:solidFill>
                  <a:srgbClr val="FF0000"/>
                </a:solidFill>
                <a:latin typeface="Times New Roman" pitchFamily="18" charset="0"/>
                <a:cs typeface="Times New Roman" pitchFamily="18" charset="0"/>
              </a:rPr>
              <a:t>Stool</a:t>
            </a:r>
            <a:endParaRPr lang="en-IN" sz="3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57233"/>
            <a:ext cx="8229600" cy="3286147"/>
          </a:xfrm>
        </p:spPr>
        <p:txBody>
          <a:bodyPr>
            <a:normAutofit/>
          </a:bodyPr>
          <a:lstStyle/>
          <a:p>
            <a:pPr>
              <a:buNone/>
            </a:pPr>
            <a:r>
              <a:rPr lang="en-IN" sz="2000" b="1" dirty="0" smtClean="0">
                <a:solidFill>
                  <a:srgbClr val="FF0000"/>
                </a:solidFill>
                <a:latin typeface="Times New Roman" pitchFamily="18" charset="0"/>
                <a:cs typeface="Times New Roman" pitchFamily="18" charset="0"/>
              </a:rPr>
              <a:t>Collection of stool </a:t>
            </a:r>
            <a:endParaRPr lang="en-IN" sz="2000" dirty="0" smtClean="0">
              <a:solidFill>
                <a:srgbClr val="FF0000"/>
              </a:solidFill>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Stools samples should be collected in clean leak-proof containers without disinfectant or detergent residue and with tight-fitting, leak-proof lids.</a:t>
            </a:r>
          </a:p>
          <a:p>
            <a:pPr>
              <a:buNone/>
            </a:pPr>
            <a:r>
              <a:rPr lang="en-IN" sz="2000" dirty="0" smtClean="0">
                <a:latin typeface="Times New Roman" pitchFamily="18" charset="0"/>
                <a:cs typeface="Times New Roman" pitchFamily="18" charset="0"/>
              </a:rPr>
              <a:t>Unpreserved stool should be refrigerated, if possible, and processed within a maximum of 2 hours after collection.</a:t>
            </a:r>
          </a:p>
          <a:p>
            <a:pPr>
              <a:buNone/>
            </a:pPr>
            <a:r>
              <a:rPr lang="en-IN" sz="2000" dirty="0" smtClean="0">
                <a:latin typeface="Times New Roman" pitchFamily="18" charset="0"/>
                <a:cs typeface="Times New Roman" pitchFamily="18" charset="0"/>
              </a:rPr>
              <a:t>Specimens that cannot be cultured within 2 hours of collection should be placed in transport medium and refrigerated immediately.</a:t>
            </a:r>
          </a:p>
          <a:p>
            <a:pPr>
              <a:buNone/>
            </a:pPr>
            <a:r>
              <a:rPr lang="en-IN" sz="1700" dirty="0" smtClean="0">
                <a:latin typeface="Times New Roman" pitchFamily="18" charset="0"/>
                <a:cs typeface="Times New Roman" pitchFamily="18" charset="0"/>
              </a:rPr>
              <a:t>Routine culture of </a:t>
            </a:r>
            <a:r>
              <a:rPr lang="en-IN" sz="1700" dirty="0" err="1" smtClean="0">
                <a:latin typeface="Times New Roman" pitchFamily="18" charset="0"/>
                <a:cs typeface="Times New Roman" pitchFamily="18" charset="0"/>
              </a:rPr>
              <a:t>fecal</a:t>
            </a:r>
            <a:r>
              <a:rPr lang="en-IN" sz="1700" dirty="0" smtClean="0">
                <a:latin typeface="Times New Roman" pitchFamily="18" charset="0"/>
                <a:cs typeface="Times New Roman" pitchFamily="18" charset="0"/>
              </a:rPr>
              <a:t> specimen should include </a:t>
            </a:r>
            <a:r>
              <a:rPr lang="en-IN" sz="1700" i="1" dirty="0" smtClean="0">
                <a:latin typeface="Times New Roman" pitchFamily="18" charset="0"/>
                <a:cs typeface="Times New Roman" pitchFamily="18" charset="0"/>
              </a:rPr>
              <a:t>Salmonella, </a:t>
            </a:r>
            <a:r>
              <a:rPr lang="en-IN" sz="1700" i="1" dirty="0" err="1" smtClean="0">
                <a:latin typeface="Times New Roman" pitchFamily="18" charset="0"/>
                <a:cs typeface="Times New Roman" pitchFamily="18" charset="0"/>
              </a:rPr>
              <a:t>Shigella,</a:t>
            </a:r>
            <a:r>
              <a:rPr lang="en-IN" sz="1700" dirty="0" err="1" smtClean="0">
                <a:latin typeface="Times New Roman" pitchFamily="18" charset="0"/>
                <a:cs typeface="Times New Roman" pitchFamily="18" charset="0"/>
              </a:rPr>
              <a:t>and</a:t>
            </a:r>
            <a:r>
              <a:rPr lang="en-IN" sz="1700" dirty="0" smtClean="0">
                <a:latin typeface="Times New Roman" pitchFamily="18" charset="0"/>
                <a:cs typeface="Times New Roman" pitchFamily="18" charset="0"/>
              </a:rPr>
              <a:t> Campylobacter; specify </a:t>
            </a:r>
            <a:r>
              <a:rPr lang="en-IN" sz="1700" i="1" dirty="0" err="1" smtClean="0">
                <a:latin typeface="Times New Roman" pitchFamily="18" charset="0"/>
                <a:cs typeface="Times New Roman" pitchFamily="18" charset="0"/>
              </a:rPr>
              <a:t>Vibrio</a:t>
            </a:r>
            <a:r>
              <a:rPr lang="en-IN" sz="1700" i="1" dirty="0" smtClean="0">
                <a:latin typeface="Times New Roman" pitchFamily="18" charset="0"/>
                <a:cs typeface="Times New Roman" pitchFamily="18" charset="0"/>
              </a:rPr>
              <a:t>, </a:t>
            </a:r>
            <a:r>
              <a:rPr lang="en-IN" sz="1700" i="1" dirty="0" err="1" smtClean="0">
                <a:latin typeface="Times New Roman" pitchFamily="18" charset="0"/>
                <a:cs typeface="Times New Roman" pitchFamily="18" charset="0"/>
              </a:rPr>
              <a:t>Aeromonas</a:t>
            </a:r>
            <a:r>
              <a:rPr lang="en-IN" sz="1700" i="1" dirty="0" smtClean="0">
                <a:latin typeface="Times New Roman" pitchFamily="18" charset="0"/>
                <a:cs typeface="Times New Roman" pitchFamily="18" charset="0"/>
              </a:rPr>
              <a:t>, </a:t>
            </a:r>
            <a:r>
              <a:rPr lang="en-IN" sz="1700" i="1" dirty="0" err="1" smtClean="0">
                <a:latin typeface="Times New Roman" pitchFamily="18" charset="0"/>
                <a:cs typeface="Times New Roman" pitchFamily="18" charset="0"/>
              </a:rPr>
              <a:t>Plesiomonas</a:t>
            </a:r>
            <a:r>
              <a:rPr lang="en-IN" sz="1700" i="1" dirty="0" smtClean="0">
                <a:latin typeface="Times New Roman" pitchFamily="18" charset="0"/>
                <a:cs typeface="Times New Roman" pitchFamily="18" charset="0"/>
              </a:rPr>
              <a:t>, </a:t>
            </a:r>
            <a:r>
              <a:rPr lang="en-IN" sz="1700" i="1" dirty="0" err="1" smtClean="0">
                <a:latin typeface="Times New Roman" pitchFamily="18" charset="0"/>
                <a:cs typeface="Times New Roman" pitchFamily="18" charset="0"/>
              </a:rPr>
              <a:t>Yersinia</a:t>
            </a:r>
            <a:r>
              <a:rPr lang="en-IN" sz="1700" i="1" dirty="0" smtClean="0">
                <a:latin typeface="Times New Roman" pitchFamily="18" charset="0"/>
                <a:cs typeface="Times New Roman" pitchFamily="18" charset="0"/>
              </a:rPr>
              <a:t>, and Escherichia coli</a:t>
            </a:r>
            <a:endParaRPr lang="en-IN" sz="1700" dirty="0">
              <a:latin typeface="Times New Roman" pitchFamily="18" charset="0"/>
              <a:cs typeface="Times New Roman" pitchFamily="18" charset="0"/>
            </a:endParaRPr>
          </a:p>
        </p:txBody>
      </p:sp>
      <p:sp>
        <p:nvSpPr>
          <p:cNvPr id="4" name="Rectangle 3"/>
          <p:cNvSpPr/>
          <p:nvPr/>
        </p:nvSpPr>
        <p:spPr>
          <a:xfrm>
            <a:off x="500034" y="4286256"/>
            <a:ext cx="7429552" cy="2031325"/>
          </a:xfrm>
          <a:prstGeom prst="rect">
            <a:avLst/>
          </a:prstGeom>
        </p:spPr>
        <p:txBody>
          <a:bodyPr wrap="square">
            <a:spAutoFit/>
          </a:bodyPr>
          <a:lstStyle/>
          <a:p>
            <a:r>
              <a:rPr lang="en-IN" b="1" dirty="0" smtClean="0">
                <a:solidFill>
                  <a:srgbClr val="FF0000"/>
                </a:solidFill>
                <a:latin typeface="Times New Roman" pitchFamily="18" charset="0"/>
                <a:cs typeface="Times New Roman" pitchFamily="18" charset="0"/>
              </a:rPr>
              <a:t>Rejection of </a:t>
            </a:r>
            <a:r>
              <a:rPr lang="en-IN" b="1" dirty="0" err="1" smtClean="0">
                <a:solidFill>
                  <a:srgbClr val="FF0000"/>
                </a:solidFill>
                <a:latin typeface="Times New Roman" pitchFamily="18" charset="0"/>
                <a:cs typeface="Times New Roman" pitchFamily="18" charset="0"/>
              </a:rPr>
              <a:t>fecal</a:t>
            </a:r>
            <a:r>
              <a:rPr lang="en-IN" b="1" dirty="0" smtClean="0">
                <a:solidFill>
                  <a:srgbClr val="FF0000"/>
                </a:solidFill>
                <a:latin typeface="Times New Roman" pitchFamily="18" charset="0"/>
                <a:cs typeface="Times New Roman" pitchFamily="18" charset="0"/>
              </a:rPr>
              <a:t> Specimens</a:t>
            </a:r>
          </a:p>
          <a:p>
            <a:pPr>
              <a:lnSpc>
                <a:spcPct val="150000"/>
              </a:lnSpc>
            </a:pPr>
            <a:r>
              <a:rPr lang="en-IN" dirty="0" smtClean="0">
                <a:latin typeface="Times New Roman" pitchFamily="18" charset="0"/>
                <a:cs typeface="Times New Roman" pitchFamily="18" charset="0"/>
              </a:rPr>
              <a:t>Stool specimens are unacceptable if any of the following conditions apply:</a:t>
            </a:r>
          </a:p>
          <a:p>
            <a:pPr>
              <a:lnSpc>
                <a:spcPct val="150000"/>
              </a:lnSpc>
            </a:pPr>
            <a:r>
              <a:rPr lang="en-IN" dirty="0" smtClean="0">
                <a:latin typeface="Times New Roman" pitchFamily="18" charset="0"/>
                <a:cs typeface="Times New Roman" pitchFamily="18" charset="0"/>
              </a:rPr>
              <a:t>The information in the label does not match the information in the requisition</a:t>
            </a:r>
          </a:p>
          <a:p>
            <a:pPr>
              <a:lnSpc>
                <a:spcPct val="150000"/>
              </a:lnSpc>
            </a:pPr>
            <a:r>
              <a:rPr lang="en-IN" dirty="0" smtClean="0">
                <a:latin typeface="Times New Roman" pitchFamily="18" charset="0"/>
                <a:cs typeface="Times New Roman" pitchFamily="18" charset="0"/>
              </a:rPr>
              <a:t>The specimen has not been transported in the proper medium</a:t>
            </a:r>
          </a:p>
          <a:p>
            <a:pPr>
              <a:lnSpc>
                <a:spcPct val="150000"/>
              </a:lnSpc>
            </a:pPr>
            <a:r>
              <a:rPr lang="en-IN" dirty="0" smtClean="0">
                <a:latin typeface="Times New Roman" pitchFamily="18" charset="0"/>
                <a:cs typeface="Times New Roman" pitchFamily="18" charset="0"/>
              </a:rPr>
              <a:t>The quantity of specimen is insufficient for testing</a:t>
            </a:r>
            <a:endParaRPr lang="en-IN"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IN" sz="3000" b="1" dirty="0" smtClean="0">
                <a:solidFill>
                  <a:srgbClr val="FF0000"/>
                </a:solidFill>
                <a:latin typeface="Times New Roman" pitchFamily="18" charset="0"/>
                <a:cs typeface="Times New Roman" pitchFamily="18" charset="0"/>
              </a:rPr>
              <a:t>Transport Media</a:t>
            </a:r>
            <a:endParaRPr lang="en-IN" sz="30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000108"/>
            <a:ext cx="8229600" cy="5126055"/>
          </a:xfrm>
        </p:spPr>
        <p:txBody>
          <a:bodyPr>
            <a:normAutofit fontScale="55000" lnSpcReduction="20000"/>
          </a:bodyPr>
          <a:lstStyle/>
          <a:p>
            <a:pPr>
              <a:buNone/>
            </a:pPr>
            <a:r>
              <a:rPr lang="en-IN" sz="3600" b="1" dirty="0" smtClean="0">
                <a:latin typeface="Times New Roman" pitchFamily="18" charset="0"/>
                <a:cs typeface="Times New Roman" pitchFamily="18" charset="0"/>
              </a:rPr>
              <a:t>Media appropriate for the transport of </a:t>
            </a:r>
            <a:r>
              <a:rPr lang="en-IN" sz="3600" b="1" dirty="0" err="1" smtClean="0">
                <a:latin typeface="Times New Roman" pitchFamily="18" charset="0"/>
                <a:cs typeface="Times New Roman" pitchFamily="18" charset="0"/>
              </a:rPr>
              <a:t>fecal</a:t>
            </a:r>
            <a:r>
              <a:rPr lang="en-IN" sz="3600" b="1" dirty="0" smtClean="0">
                <a:latin typeface="Times New Roman" pitchFamily="18" charset="0"/>
                <a:cs typeface="Times New Roman" pitchFamily="18" charset="0"/>
              </a:rPr>
              <a:t> specimens </a:t>
            </a:r>
          </a:p>
          <a:p>
            <a:pPr>
              <a:buNone/>
            </a:pPr>
            <a:r>
              <a:rPr lang="en-IN" b="1" dirty="0" smtClean="0">
                <a:latin typeface="Times New Roman" pitchFamily="18" charset="0"/>
                <a:cs typeface="Times New Roman" pitchFamily="18" charset="0"/>
              </a:rPr>
              <a:t>Cary-Blair transport medium</a:t>
            </a:r>
          </a:p>
          <a:p>
            <a:pPr>
              <a:buNone/>
            </a:pPr>
            <a:r>
              <a:rPr lang="en-IN" dirty="0" smtClean="0">
                <a:latin typeface="Times New Roman" pitchFamily="18" charset="0"/>
                <a:cs typeface="Times New Roman" pitchFamily="18" charset="0"/>
              </a:rPr>
              <a:t>High pH (8.4)</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Medium of choice for transport and preservation of </a:t>
            </a:r>
            <a:r>
              <a:rPr lang="en-IN" i="1" dirty="0" smtClean="0">
                <a:latin typeface="Times New Roman" pitchFamily="18" charset="0"/>
                <a:cs typeface="Times New Roman" pitchFamily="18" charset="0"/>
              </a:rPr>
              <a:t>V. </a:t>
            </a:r>
            <a:r>
              <a:rPr lang="en-IN" i="1" dirty="0" err="1" smtClean="0">
                <a:latin typeface="Times New Roman" pitchFamily="18" charset="0"/>
                <a:cs typeface="Times New Roman" pitchFamily="18" charset="0"/>
              </a:rPr>
              <a:t>cholerae</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Cary-Blair transport medium can be used to transport many bacterial enteric pathogens, including </a:t>
            </a:r>
            <a:r>
              <a:rPr lang="en-IN" i="1" dirty="0" err="1" smtClean="0">
                <a:latin typeface="Times New Roman" pitchFamily="18" charset="0"/>
                <a:cs typeface="Times New Roman" pitchFamily="18" charset="0"/>
              </a:rPr>
              <a:t>Shigella</a:t>
            </a:r>
            <a:r>
              <a:rPr lang="en-IN" i="1" dirty="0" smtClean="0">
                <a:latin typeface="Times New Roman" pitchFamily="18" charset="0"/>
                <a:cs typeface="Times New Roman" pitchFamily="18" charset="0"/>
              </a:rPr>
              <a:t>, Salmonella,</a:t>
            </a:r>
            <a:r>
              <a:rPr lang="en-IN" dirty="0" smtClean="0">
                <a:latin typeface="Times New Roman" pitchFamily="18" charset="0"/>
                <a:cs typeface="Times New Roman" pitchFamily="18" charset="0"/>
              </a:rPr>
              <a:t> and </a:t>
            </a:r>
            <a:r>
              <a:rPr lang="en-IN" i="1" dirty="0" err="1" smtClean="0">
                <a:latin typeface="Times New Roman" pitchFamily="18" charset="0"/>
                <a:cs typeface="Times New Roman" pitchFamily="18" charset="0"/>
              </a:rPr>
              <a:t>Vibrio</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cholerae</a:t>
            </a:r>
            <a:endParaRPr lang="en-IN" i="1" dirty="0" smtClean="0">
              <a:latin typeface="Times New Roman" pitchFamily="18" charset="0"/>
              <a:cs typeface="Times New Roman" pitchFamily="18" charset="0"/>
            </a:endParaRPr>
          </a:p>
          <a:p>
            <a:pPr>
              <a:buNone/>
            </a:pPr>
            <a:endParaRPr lang="en-IN" dirty="0" smtClean="0">
              <a:latin typeface="Times New Roman" pitchFamily="18" charset="0"/>
              <a:cs typeface="Times New Roman" pitchFamily="18" charset="0"/>
            </a:endParaRPr>
          </a:p>
          <a:p>
            <a:pPr>
              <a:buNone/>
            </a:pPr>
            <a:r>
              <a:rPr lang="en-IN" b="1" dirty="0" err="1" smtClean="0">
                <a:latin typeface="Times New Roman" pitchFamily="18" charset="0"/>
                <a:cs typeface="Times New Roman" pitchFamily="18" charset="0"/>
              </a:rPr>
              <a:t>Staurt’s</a:t>
            </a:r>
            <a:r>
              <a:rPr lang="en-IN" b="1" dirty="0" smtClean="0">
                <a:latin typeface="Times New Roman" pitchFamily="18" charset="0"/>
                <a:cs typeface="Times New Roman" pitchFamily="18" charset="0"/>
              </a:rPr>
              <a:t> transport media</a:t>
            </a:r>
            <a:br>
              <a:rPr lang="en-IN" b="1" dirty="0" smtClean="0">
                <a:latin typeface="Times New Roman" pitchFamily="18" charset="0"/>
                <a:cs typeface="Times New Roman" pitchFamily="18" charset="0"/>
              </a:rPr>
            </a:br>
            <a:r>
              <a:rPr lang="en-IN" dirty="0" smtClean="0">
                <a:latin typeface="Times New Roman" pitchFamily="18" charset="0"/>
                <a:cs typeface="Times New Roman" pitchFamily="18" charset="0"/>
              </a:rPr>
              <a:t>Acceptable for </a:t>
            </a:r>
            <a:r>
              <a:rPr lang="en-IN" i="1" dirty="0" err="1" smtClean="0">
                <a:latin typeface="Times New Roman" pitchFamily="18" charset="0"/>
                <a:cs typeface="Times New Roman" pitchFamily="18" charset="0"/>
              </a:rPr>
              <a:t>Shigella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and </a:t>
            </a:r>
            <a:r>
              <a:rPr lang="en-IN" i="1" dirty="0" smtClean="0">
                <a:latin typeface="Times New Roman" pitchFamily="18" charset="0"/>
                <a:cs typeface="Times New Roman" pitchFamily="18" charset="0"/>
              </a:rPr>
              <a:t>Salmonella </a:t>
            </a:r>
            <a:r>
              <a:rPr lang="en-IN" dirty="0" smtClean="0">
                <a:latin typeface="Times New Roman" pitchFamily="18" charset="0"/>
                <a:cs typeface="Times New Roman" pitchFamily="18" charset="0"/>
              </a:rPr>
              <a:t>(including ser. </a:t>
            </a:r>
            <a:r>
              <a:rPr lang="en-IN" dirty="0" err="1" smtClean="0">
                <a:latin typeface="Times New Roman" pitchFamily="18" charset="0"/>
                <a:cs typeface="Times New Roman" pitchFamily="18" charset="0"/>
              </a:rPr>
              <a:t>Typhi</a:t>
            </a:r>
            <a:r>
              <a:rPr lang="en-IN" dirty="0" smtClean="0">
                <a:latin typeface="Times New Roman" pitchFamily="18" charset="0"/>
                <a:cs typeface="Times New Roman" pitchFamily="18" charset="0"/>
              </a:rPr>
              <a:t>), but they are inferior to Cary-Blair for transport of </a:t>
            </a:r>
            <a:r>
              <a:rPr lang="en-IN" i="1" dirty="0" smtClean="0">
                <a:latin typeface="Times New Roman" pitchFamily="18" charset="0"/>
                <a:cs typeface="Times New Roman" pitchFamily="18" charset="0"/>
              </a:rPr>
              <a:t>V. </a:t>
            </a:r>
            <a:r>
              <a:rPr lang="en-IN" i="1" dirty="0" err="1" smtClean="0">
                <a:latin typeface="Times New Roman" pitchFamily="18" charset="0"/>
                <a:cs typeface="Times New Roman" pitchFamily="18" charset="0"/>
              </a:rPr>
              <a:t>cholerae</a:t>
            </a:r>
            <a:r>
              <a:rPr lang="en-IN" i="1" dirty="0" smtClean="0">
                <a:latin typeface="Times New Roman" pitchFamily="18" charset="0"/>
                <a:cs typeface="Times New Roman" pitchFamily="18" charset="0"/>
              </a:rPr>
              <a:t>.</a:t>
            </a:r>
          </a:p>
          <a:p>
            <a:pPr>
              <a:buNone/>
            </a:pPr>
            <a:r>
              <a:rPr lang="en-IN" b="1" i="1" dirty="0" err="1" smtClean="0">
                <a:latin typeface="Times New Roman" pitchFamily="18" charset="0"/>
                <a:cs typeface="Times New Roman" pitchFamily="18" charset="0"/>
              </a:rPr>
              <a:t>Salinite</a:t>
            </a:r>
            <a:r>
              <a:rPr lang="en-IN" b="1" i="1" dirty="0" smtClean="0">
                <a:latin typeface="Times New Roman" pitchFamily="18" charset="0"/>
                <a:cs typeface="Times New Roman" pitchFamily="18" charset="0"/>
              </a:rPr>
              <a:t> F broth: </a:t>
            </a:r>
            <a:r>
              <a:rPr lang="en-IN" i="1" dirty="0" smtClean="0">
                <a:latin typeface="Times New Roman" pitchFamily="18" charset="0"/>
                <a:cs typeface="Times New Roman" pitchFamily="18" charset="0"/>
              </a:rPr>
              <a:t>Salmonella</a:t>
            </a:r>
            <a:endParaRPr lang="en-IN" i="1" dirty="0" smtClean="0">
              <a:latin typeface="Times New Roman" pitchFamily="18" charset="0"/>
              <a:cs typeface="Times New Roman" pitchFamily="18" charset="0"/>
            </a:endParaRPr>
          </a:p>
          <a:p>
            <a:pPr>
              <a:buNone/>
            </a:pPr>
            <a:endParaRPr lang="en-IN" dirty="0" smtClean="0">
              <a:latin typeface="Times New Roman" pitchFamily="18" charset="0"/>
              <a:cs typeface="Times New Roman" pitchFamily="18" charset="0"/>
            </a:endParaRPr>
          </a:p>
          <a:p>
            <a:pPr>
              <a:buNone/>
            </a:pPr>
            <a:r>
              <a:rPr lang="en-IN" b="1" dirty="0" smtClean="0">
                <a:latin typeface="Times New Roman" pitchFamily="18" charset="0"/>
                <a:cs typeface="Times New Roman" pitchFamily="18" charset="0"/>
              </a:rPr>
              <a:t>Alkaline peptone </a:t>
            </a:r>
            <a:r>
              <a:rPr lang="en-IN" b="1" dirty="0" smtClean="0">
                <a:latin typeface="Times New Roman" pitchFamily="18" charset="0"/>
                <a:cs typeface="Times New Roman" pitchFamily="18" charset="0"/>
              </a:rPr>
              <a:t>water </a:t>
            </a:r>
            <a:endParaRPr lang="en-IN" b="1" dirty="0" smtClean="0">
              <a:latin typeface="Times New Roman" pitchFamily="18" charset="0"/>
              <a:cs typeface="Times New Roman" pitchFamily="18" charset="0"/>
            </a:endParaRPr>
          </a:p>
          <a:p>
            <a:pPr>
              <a:buNone/>
            </a:pPr>
            <a:r>
              <a:rPr lang="en-IN" dirty="0" smtClean="0">
                <a:latin typeface="Times New Roman" pitchFamily="18" charset="0"/>
                <a:cs typeface="Times New Roman" pitchFamily="18" charset="0"/>
              </a:rPr>
              <a:t>This medium may be used to transport </a:t>
            </a:r>
            <a:r>
              <a:rPr lang="en-IN" i="1" dirty="0" smtClean="0">
                <a:latin typeface="Times New Roman" pitchFamily="18" charset="0"/>
                <a:cs typeface="Times New Roman" pitchFamily="18" charset="0"/>
              </a:rPr>
              <a:t>V. </a:t>
            </a:r>
            <a:r>
              <a:rPr lang="en-IN" i="1" dirty="0" err="1" smtClean="0">
                <a:latin typeface="Times New Roman" pitchFamily="18" charset="0"/>
                <a:cs typeface="Times New Roman" pitchFamily="18" charset="0"/>
              </a:rPr>
              <a:t>cholerae</a:t>
            </a:r>
            <a:r>
              <a:rPr lang="en-IN" i="1" dirty="0" smtClean="0">
                <a:latin typeface="Times New Roman" pitchFamily="18" charset="0"/>
                <a:cs typeface="Times New Roman" pitchFamily="18" charset="0"/>
              </a:rPr>
              <a:t>, prevent  the acidic contamination.</a:t>
            </a:r>
            <a:endParaRPr lang="en-IN" dirty="0" smtClean="0">
              <a:latin typeface="Times New Roman" pitchFamily="18" charset="0"/>
              <a:cs typeface="Times New Roman" pitchFamily="18" charset="0"/>
            </a:endParaRPr>
          </a:p>
          <a:p>
            <a:pPr>
              <a:buNone/>
            </a:pPr>
            <a:endParaRPr lang="en-IN" dirty="0" smtClean="0">
              <a:latin typeface="Times New Roman" pitchFamily="18" charset="0"/>
              <a:cs typeface="Times New Roman" pitchFamily="18" charset="0"/>
            </a:endParaRPr>
          </a:p>
          <a:p>
            <a:pPr>
              <a:buNone/>
            </a:pPr>
            <a:r>
              <a:rPr lang="en-IN" b="1" dirty="0" smtClean="0">
                <a:latin typeface="Times New Roman" pitchFamily="18" charset="0"/>
                <a:cs typeface="Times New Roman" pitchFamily="18" charset="0"/>
              </a:rPr>
              <a:t>Buffered glycerol saline (BGS)</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It’s a liquid medium which can be used for </a:t>
            </a:r>
            <a:r>
              <a:rPr lang="en-IN" dirty="0" err="1" smtClean="0">
                <a:latin typeface="Times New Roman" pitchFamily="18" charset="0"/>
                <a:cs typeface="Times New Roman" pitchFamily="18" charset="0"/>
              </a:rPr>
              <a:t>S</a:t>
            </a:r>
            <a:r>
              <a:rPr lang="en-IN" i="1" dirty="0" err="1" smtClean="0">
                <a:latin typeface="Times New Roman" pitchFamily="18" charset="0"/>
                <a:cs typeface="Times New Roman" pitchFamily="18" charset="0"/>
              </a:rPr>
              <a:t>higella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but this transport medium is unsuitable for transport of </a:t>
            </a:r>
            <a:r>
              <a:rPr lang="en-IN" i="1" dirty="0" smtClean="0">
                <a:latin typeface="Times New Roman" pitchFamily="18" charset="0"/>
                <a:cs typeface="Times New Roman" pitchFamily="18" charset="0"/>
              </a:rPr>
              <a:t>V. </a:t>
            </a:r>
            <a:r>
              <a:rPr lang="en-IN" i="1" dirty="0" err="1" smtClean="0">
                <a:latin typeface="Times New Roman" pitchFamily="18" charset="0"/>
                <a:cs typeface="Times New Roman" pitchFamily="18" charset="0"/>
              </a:rPr>
              <a:t>cholerae</a:t>
            </a:r>
            <a:r>
              <a:rPr lang="en-IN" dirty="0" smtClean="0">
                <a:latin typeface="Times New Roman" pitchFamily="18" charset="0"/>
                <a:cs typeface="Times New Roman" pitchFamily="18" charset="0"/>
              </a:rPr>
              <a:t>.</a:t>
            </a:r>
          </a:p>
          <a:p>
            <a:endParaRPr lang="en-IN"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Transport media for stool specimensCary-Blair          All enteric organismsStuart              All enteric organismsAmies..."/>
          <p:cNvPicPr>
            <a:picLocks noGrp="1"/>
          </p:cNvPicPr>
          <p:nvPr>
            <p:ph idx="1"/>
          </p:nvPr>
        </p:nvPicPr>
        <p:blipFill>
          <a:blip r:embed="rId2"/>
          <a:srcRect l="11316" t="4990" r="7619"/>
          <a:stretch>
            <a:fillRect/>
          </a:stretch>
        </p:blipFill>
        <p:spPr bwMode="auto">
          <a:xfrm>
            <a:off x="2000232" y="1285860"/>
            <a:ext cx="5148892"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b="1" dirty="0" smtClean="0">
                <a:solidFill>
                  <a:srgbClr val="FF0000"/>
                </a:solidFill>
                <a:latin typeface="Times New Roman" pitchFamily="18" charset="0"/>
                <a:cs typeface="Times New Roman" pitchFamily="18" charset="0"/>
              </a:rPr>
              <a:t>Handling of the Collected Samples</a:t>
            </a:r>
            <a:endParaRPr lang="en-IN" dirty="0"/>
          </a:p>
        </p:txBody>
      </p:sp>
      <p:sp>
        <p:nvSpPr>
          <p:cNvPr id="3" name="Content Placeholder 2"/>
          <p:cNvSpPr>
            <a:spLocks noGrp="1"/>
          </p:cNvSpPr>
          <p:nvPr>
            <p:ph idx="1"/>
          </p:nvPr>
        </p:nvSpPr>
        <p:spPr>
          <a:xfrm>
            <a:off x="457200" y="1214422"/>
            <a:ext cx="8229600" cy="4911741"/>
          </a:xfrm>
        </p:spPr>
        <p:txBody>
          <a:bodyPr>
            <a:normAutofit/>
          </a:bodyPr>
          <a:lstStyle/>
          <a:p>
            <a:pPr>
              <a:buNone/>
            </a:pPr>
            <a:r>
              <a:rPr lang="en-IN" sz="2000" dirty="0" smtClean="0">
                <a:latin typeface="Times New Roman" pitchFamily="18" charset="0"/>
                <a:cs typeface="Times New Roman" pitchFamily="18" charset="0"/>
              </a:rPr>
              <a:t>Immediately after Collection the specimen must be properly </a:t>
            </a:r>
            <a:r>
              <a:rPr lang="en-IN" sz="2000" dirty="0" err="1" smtClean="0">
                <a:latin typeface="Times New Roman" pitchFamily="18" charset="0"/>
                <a:cs typeface="Times New Roman" pitchFamily="18" charset="0"/>
              </a:rPr>
              <a:t>labeled</a:t>
            </a:r>
            <a:r>
              <a:rPr lang="en-IN" sz="2000" dirty="0" smtClean="0">
                <a:latin typeface="Times New Roman" pitchFamily="18" charset="0"/>
                <a:cs typeface="Times New Roman" pitchFamily="18" charset="0"/>
              </a:rPr>
              <a:t> and handled.</a:t>
            </a:r>
            <a:endParaRPr lang="en-IN" sz="2000" dirty="0">
              <a:latin typeface="Times New Roman" pitchFamily="18" charset="0"/>
              <a:cs typeface="Times New Roman" pitchFamily="18" charset="0"/>
            </a:endParaRPr>
          </a:p>
        </p:txBody>
      </p:sp>
      <p:pic>
        <p:nvPicPr>
          <p:cNvPr id="4" name="Content Placeholder 3" descr="An Ideal Request form   Name     xxxx      Age         Sex   IP/ OP No xyz     Time        Date   Ward      xx123      ..."/>
          <p:cNvPicPr>
            <a:picLocks/>
          </p:cNvPicPr>
          <p:nvPr/>
        </p:nvPicPr>
        <p:blipFill>
          <a:blip r:embed="rId2"/>
          <a:srcRect l="16121" t="9021" r="3291" b="12860"/>
          <a:stretch>
            <a:fillRect/>
          </a:stretch>
        </p:blipFill>
        <p:spPr bwMode="auto">
          <a:xfrm>
            <a:off x="1500166" y="2285992"/>
            <a:ext cx="6008777" cy="41434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857256"/>
          </a:xfrm>
        </p:spPr>
        <p:txBody>
          <a:bodyPr>
            <a:normAutofit fontScale="90000"/>
          </a:bodyPr>
          <a:lstStyle/>
          <a:p>
            <a:r>
              <a:rPr lang="en-US" sz="2200" b="1" dirty="0" smtClean="0">
                <a:solidFill>
                  <a:srgbClr val="FF0000"/>
                </a:solidFill>
                <a:latin typeface="Maiandra GD" pitchFamily="34" charset="0"/>
                <a:cs typeface="Microsoft New Tai Lue" pitchFamily="34" charset="0"/>
              </a:rPr>
              <a:t/>
            </a:r>
            <a:br>
              <a:rPr lang="en-US" sz="2200" b="1" dirty="0" smtClean="0">
                <a:solidFill>
                  <a:srgbClr val="FF0000"/>
                </a:solidFill>
                <a:latin typeface="Maiandra GD" pitchFamily="34" charset="0"/>
                <a:cs typeface="Microsoft New Tai Lue" pitchFamily="34" charset="0"/>
              </a:rPr>
            </a:br>
            <a:r>
              <a:rPr lang="en-US" sz="2200" b="1" dirty="0" smtClean="0">
                <a:solidFill>
                  <a:srgbClr val="FF0000"/>
                </a:solidFill>
                <a:latin typeface="Maiandra GD" pitchFamily="34" charset="0"/>
                <a:cs typeface="Microsoft New Tai Lue" pitchFamily="34" charset="0"/>
              </a:rPr>
              <a:t/>
            </a:r>
            <a:br>
              <a:rPr lang="en-US" sz="2200" b="1" dirty="0" smtClean="0">
                <a:solidFill>
                  <a:srgbClr val="FF0000"/>
                </a:solidFill>
                <a:latin typeface="Maiandra GD" pitchFamily="34" charset="0"/>
                <a:cs typeface="Microsoft New Tai Lue" pitchFamily="34" charset="0"/>
              </a:rPr>
            </a:br>
            <a:r>
              <a:rPr lang="en-US" sz="2900" dirty="0" smtClean="0">
                <a:solidFill>
                  <a:srgbClr val="FF0000"/>
                </a:solidFill>
                <a:latin typeface="Times New Roman" pitchFamily="18" charset="0"/>
                <a:cs typeface="Times New Roman" pitchFamily="18" charset="0"/>
              </a:rPr>
              <a:t>General Principles of Diagnostic </a:t>
            </a:r>
            <a:r>
              <a:rPr lang="en-US" sz="2900" dirty="0" smtClean="0">
                <a:solidFill>
                  <a:srgbClr val="FF0000"/>
                </a:solidFill>
                <a:latin typeface="Times New Roman" pitchFamily="18" charset="0"/>
                <a:cs typeface="Times New Roman" pitchFamily="18" charset="0"/>
              </a:rPr>
              <a:t>Microbiology</a:t>
            </a:r>
            <a:r>
              <a:rPr lang="en-US" b="1" dirty="0" smtClean="0">
                <a:solidFill>
                  <a:srgbClr val="FF0000"/>
                </a:solidFill>
                <a:latin typeface="Maiandra GD" pitchFamily="34" charset="0"/>
                <a:cs typeface="Microsoft New Tai Lue" pitchFamily="34" charset="0"/>
              </a:rPr>
              <a:t/>
            </a:r>
            <a:br>
              <a:rPr lang="en-US" b="1" dirty="0" smtClean="0">
                <a:solidFill>
                  <a:srgbClr val="FF0000"/>
                </a:solidFill>
                <a:latin typeface="Maiandra GD" pitchFamily="34" charset="0"/>
                <a:cs typeface="Microsoft New Tai Lue" pitchFamily="34" charset="0"/>
              </a:rPr>
            </a:br>
            <a:endParaRPr lang="en-IN" dirty="0"/>
          </a:p>
        </p:txBody>
      </p:sp>
      <p:sp>
        <p:nvSpPr>
          <p:cNvPr id="3" name="Content Placeholder 2"/>
          <p:cNvSpPr>
            <a:spLocks noGrp="1"/>
          </p:cNvSpPr>
          <p:nvPr>
            <p:ph idx="1"/>
          </p:nvPr>
        </p:nvSpPr>
        <p:spPr>
          <a:xfrm>
            <a:off x="428596" y="1142984"/>
            <a:ext cx="8401080" cy="4572032"/>
          </a:xfrm>
        </p:spPr>
        <p:txBody>
          <a:bodyPr>
            <a:normAutofit fontScale="85000" lnSpcReduction="20000"/>
          </a:bodyPr>
          <a:lstStyle/>
          <a:p>
            <a:pPr>
              <a:buNone/>
            </a:pPr>
            <a:r>
              <a:rPr lang="en-US" sz="5100" b="1" dirty="0" smtClean="0">
                <a:latin typeface="Times New Roman" pitchFamily="18" charset="0"/>
                <a:cs typeface="Times New Roman" pitchFamily="18" charset="0"/>
              </a:rPr>
              <a:t>1. Collection of Sample</a:t>
            </a:r>
          </a:p>
          <a:p>
            <a:pPr>
              <a:buNone/>
            </a:pPr>
            <a:r>
              <a:rPr lang="en-US" sz="5100" b="1" dirty="0" smtClean="0">
                <a:latin typeface="Times New Roman" pitchFamily="18" charset="0"/>
                <a:cs typeface="Times New Roman" pitchFamily="18" charset="0"/>
              </a:rPr>
              <a:t>2. Handling of collected Sample </a:t>
            </a:r>
          </a:p>
          <a:p>
            <a:pPr>
              <a:buNone/>
            </a:pPr>
            <a:r>
              <a:rPr lang="en-US" sz="5100" b="1" dirty="0" smtClean="0">
                <a:latin typeface="Times New Roman" pitchFamily="18" charset="0"/>
                <a:cs typeface="Times New Roman" pitchFamily="18" charset="0"/>
              </a:rPr>
              <a:t>3. Transport</a:t>
            </a:r>
          </a:p>
          <a:p>
            <a:pPr>
              <a:buNone/>
            </a:pPr>
            <a:r>
              <a:rPr lang="en-US" sz="5100" b="1" dirty="0" smtClean="0">
                <a:latin typeface="Times New Roman" pitchFamily="18" charset="0"/>
                <a:cs typeface="Times New Roman" pitchFamily="18" charset="0"/>
              </a:rPr>
              <a:t>4. General methods for Laboratory       	Diagnosis</a:t>
            </a:r>
            <a:endParaRPr lang="en-US" sz="5100" b="1" dirty="0" smtClean="0">
              <a:latin typeface="Times New Roman" pitchFamily="18" charset="0"/>
              <a:cs typeface="Times New Roman" pitchFamily="18" charset="0"/>
            </a:endParaRPr>
          </a:p>
          <a:p>
            <a:pPr>
              <a:buNone/>
            </a:pPr>
            <a:endParaRPr lang="en-US" sz="2200" b="1" dirty="0" smtClean="0">
              <a:solidFill>
                <a:srgbClr val="FF0000"/>
              </a:solidFill>
              <a:latin typeface="Times New Roman" pitchFamily="18" charset="0"/>
              <a:cs typeface="Times New Roman" pitchFamily="18" charset="0"/>
            </a:endParaRPr>
          </a:p>
          <a:p>
            <a:pPr>
              <a:buNone/>
            </a:pPr>
            <a:endParaRPr lang="en-US" sz="2200" b="1" dirty="0" smtClean="0">
              <a:solidFill>
                <a:srgbClr val="FF0000"/>
              </a:solidFill>
              <a:latin typeface="Times New Roman" pitchFamily="18" charset="0"/>
              <a:cs typeface="Times New Roman" pitchFamily="18" charset="0"/>
            </a:endParaRPr>
          </a:p>
          <a:p>
            <a:pPr>
              <a:buNone/>
            </a:pPr>
            <a:r>
              <a:rPr lang="en-IN" sz="2200" dirty="0" smtClean="0">
                <a:latin typeface="Times New Roman" pitchFamily="18" charset="0"/>
                <a:cs typeface="Times New Roman" pitchFamily="18" charset="0"/>
              </a:rPr>
              <a:t>	</a:t>
            </a:r>
          </a:p>
          <a:p>
            <a:pPr>
              <a:buNone/>
            </a:pPr>
            <a:r>
              <a:rPr lang="en-IN" sz="2200" dirty="0" smtClean="0">
                <a:latin typeface="Times New Roman" pitchFamily="18" charset="0"/>
                <a:cs typeface="Times New Roman" pitchFamily="18" charset="0"/>
              </a:rPr>
              <a:t>	</a:t>
            </a:r>
          </a:p>
          <a:p>
            <a:endParaRPr lang="en-IN" dirty="0" smtClean="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74638"/>
            <a:ext cx="5929354" cy="296842"/>
          </a:xfrm>
        </p:spPr>
        <p:txBody>
          <a:bodyPr>
            <a:normAutofit fontScale="90000"/>
          </a:bodyPr>
          <a:lstStyle/>
          <a:p>
            <a:endParaRPr lang="en-IN" dirty="0"/>
          </a:p>
        </p:txBody>
      </p:sp>
      <p:pic>
        <p:nvPicPr>
          <p:cNvPr id="4" name="Picture 2" descr="C:\Users\user\Desktop\thankyou.jpg"/>
          <p:cNvPicPr>
            <a:picLocks noGrp="1" noChangeAspect="1" noChangeArrowheads="1"/>
          </p:cNvPicPr>
          <p:nvPr>
            <p:ph idx="1"/>
          </p:nvPr>
        </p:nvPicPr>
        <p:blipFill>
          <a:blip r:embed="rId2" cstate="print"/>
          <a:srcRect/>
          <a:stretch>
            <a:fillRect/>
          </a:stretch>
        </p:blipFill>
        <p:spPr bwMode="auto">
          <a:xfrm>
            <a:off x="1714480" y="1357298"/>
            <a:ext cx="6143668" cy="30116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IN" sz="3000" b="1" dirty="0" smtClean="0">
                <a:solidFill>
                  <a:srgbClr val="FF0000"/>
                </a:solidFill>
                <a:latin typeface="Times New Roman" pitchFamily="18" charset="0"/>
                <a:cs typeface="Times New Roman" pitchFamily="18" charset="0"/>
              </a:rPr>
              <a:t>Collection and Transport of Specimen</a:t>
            </a:r>
            <a:endParaRPr lang="en-IN" sz="3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00034" y="1357298"/>
            <a:ext cx="8186766" cy="5686452"/>
          </a:xfrm>
        </p:spPr>
        <p:txBody>
          <a:bodyPr>
            <a:normAutofit fontScale="40000" lnSpcReduction="20000"/>
          </a:bodyPr>
          <a:lstStyle/>
          <a:p>
            <a:pPr>
              <a:buNone/>
            </a:pPr>
            <a:r>
              <a:rPr lang="en-US" sz="4400" b="1" dirty="0" smtClean="0">
                <a:solidFill>
                  <a:srgbClr val="FF0000"/>
                </a:solidFill>
                <a:latin typeface="Times New Roman" pitchFamily="18" charset="0"/>
                <a:cs typeface="Times New Roman" pitchFamily="18" charset="0"/>
              </a:rPr>
              <a:t>Successful Laboratory Investigations</a:t>
            </a:r>
            <a:endParaRPr lang="en-IN" sz="4400" b="1" dirty="0" smtClean="0">
              <a:solidFill>
                <a:srgbClr val="FF0000"/>
              </a:solidFill>
              <a:latin typeface="Times New Roman" pitchFamily="18" charset="0"/>
              <a:cs typeface="Times New Roman" pitchFamily="18" charset="0"/>
            </a:endParaRPr>
          </a:p>
          <a:p>
            <a:pPr>
              <a:buFont typeface="Wingdings" pitchFamily="2" charset="2"/>
              <a:buChar char="Ø"/>
            </a:pPr>
            <a:r>
              <a:rPr lang="en-US" sz="5000" dirty="0" smtClean="0">
                <a:latin typeface="Times New Roman" pitchFamily="18" charset="0"/>
                <a:cs typeface="Times New Roman" pitchFamily="18" charset="0"/>
              </a:rPr>
              <a:t>The specimen should selected adequately represents the diseased area  additional areas (live and blood stream)</a:t>
            </a:r>
          </a:p>
          <a:p>
            <a:pPr>
              <a:buFont typeface="Wingdings" pitchFamily="2" charset="2"/>
              <a:buChar char="Ø"/>
            </a:pPr>
            <a:r>
              <a:rPr lang="en-US" sz="5000" dirty="0" smtClean="0">
                <a:latin typeface="Times New Roman" pitchFamily="18" charset="0"/>
                <a:cs typeface="Times New Roman" pitchFamily="18" charset="0"/>
              </a:rPr>
              <a:t>Collection </a:t>
            </a:r>
            <a:r>
              <a:rPr lang="en-US" sz="5000" dirty="0" smtClean="0">
                <a:latin typeface="Times New Roman" pitchFamily="18" charset="0"/>
                <a:cs typeface="Times New Roman" pitchFamily="18" charset="0"/>
              </a:rPr>
              <a:t>of adequate and appropriate </a:t>
            </a:r>
            <a:r>
              <a:rPr lang="en-US" sz="5000" dirty="0" smtClean="0">
                <a:latin typeface="Times New Roman" pitchFamily="18" charset="0"/>
                <a:cs typeface="Times New Roman" pitchFamily="18" charset="0"/>
              </a:rPr>
              <a:t>specimen</a:t>
            </a:r>
          </a:p>
          <a:p>
            <a:pPr>
              <a:buFont typeface="Wingdings" pitchFamily="2" charset="2"/>
              <a:buChar char="Ø"/>
            </a:pPr>
            <a:r>
              <a:rPr lang="en-US" sz="5000" dirty="0" smtClean="0">
                <a:latin typeface="Times New Roman" pitchFamily="18" charset="0"/>
                <a:cs typeface="Times New Roman" pitchFamily="18" charset="0"/>
              </a:rPr>
              <a:t>Avoid the contamination </a:t>
            </a:r>
            <a:endParaRPr lang="en-IN" sz="5000" dirty="0" smtClean="0">
              <a:latin typeface="Times New Roman" pitchFamily="18" charset="0"/>
              <a:cs typeface="Times New Roman" pitchFamily="18" charset="0"/>
            </a:endParaRPr>
          </a:p>
          <a:p>
            <a:pPr>
              <a:buFont typeface="Wingdings" pitchFamily="2" charset="2"/>
              <a:buChar char="Ø"/>
            </a:pPr>
            <a:r>
              <a:rPr lang="en-US" sz="5000" dirty="0" smtClean="0">
                <a:latin typeface="Times New Roman" pitchFamily="18" charset="0"/>
                <a:cs typeface="Times New Roman" pitchFamily="18" charset="0"/>
              </a:rPr>
              <a:t>If possible specimen should obtained before antimicrobial </a:t>
            </a:r>
            <a:r>
              <a:rPr lang="en-US" sz="5000" dirty="0" err="1" smtClean="0">
                <a:latin typeface="Times New Roman" pitchFamily="18" charset="0"/>
                <a:cs typeface="Times New Roman" pitchFamily="18" charset="0"/>
              </a:rPr>
              <a:t>administerd</a:t>
            </a:r>
            <a:endParaRPr lang="en-IN" sz="5000" dirty="0" smtClean="0">
              <a:latin typeface="Times New Roman" pitchFamily="18" charset="0"/>
              <a:cs typeface="Times New Roman" pitchFamily="18" charset="0"/>
            </a:endParaRPr>
          </a:p>
          <a:p>
            <a:pPr>
              <a:buFont typeface="Wingdings" pitchFamily="2" charset="2"/>
              <a:buChar char="Ø"/>
            </a:pPr>
            <a:r>
              <a:rPr lang="en-US" sz="5000" dirty="0" err="1" smtClean="0">
                <a:latin typeface="Times New Roman" pitchFamily="18" charset="0"/>
                <a:cs typeface="Times New Roman" pitchFamily="18" charset="0"/>
              </a:rPr>
              <a:t>Biosafety</a:t>
            </a:r>
            <a:r>
              <a:rPr lang="en-US" sz="5000" dirty="0" smtClean="0">
                <a:latin typeface="Times New Roman" pitchFamily="18" charset="0"/>
                <a:cs typeface="Times New Roman" pitchFamily="18" charset="0"/>
              </a:rPr>
              <a:t> </a:t>
            </a:r>
            <a:r>
              <a:rPr lang="en-US" sz="5000" dirty="0" smtClean="0">
                <a:latin typeface="Times New Roman" pitchFamily="18" charset="0"/>
                <a:cs typeface="Times New Roman" pitchFamily="18" charset="0"/>
              </a:rPr>
              <a:t>and decontamination </a:t>
            </a:r>
            <a:r>
              <a:rPr lang="en-US" sz="5000" dirty="0" smtClean="0">
                <a:latin typeface="Times New Roman" pitchFamily="18" charset="0"/>
                <a:cs typeface="Times New Roman" pitchFamily="18" charset="0"/>
              </a:rPr>
              <a:t> &amp; Sufficient </a:t>
            </a:r>
            <a:r>
              <a:rPr lang="en-US" sz="5000" dirty="0" smtClean="0">
                <a:latin typeface="Times New Roman" pitchFamily="18" charset="0"/>
                <a:cs typeface="Times New Roman" pitchFamily="18" charset="0"/>
              </a:rPr>
              <a:t>documentation</a:t>
            </a:r>
            <a:endParaRPr lang="en-IN" sz="5000" dirty="0" smtClean="0">
              <a:latin typeface="Times New Roman" pitchFamily="18" charset="0"/>
              <a:cs typeface="Times New Roman" pitchFamily="18" charset="0"/>
            </a:endParaRPr>
          </a:p>
          <a:p>
            <a:pPr>
              <a:buFont typeface="Wingdings" pitchFamily="2" charset="2"/>
              <a:buChar char="Ø"/>
            </a:pPr>
            <a:r>
              <a:rPr lang="en-US" sz="5000" dirty="0" smtClean="0">
                <a:latin typeface="Times New Roman" pitchFamily="18" charset="0"/>
                <a:cs typeface="Times New Roman" pitchFamily="18" charset="0"/>
              </a:rPr>
              <a:t>Correct </a:t>
            </a:r>
            <a:r>
              <a:rPr lang="en-US" sz="5000" dirty="0" smtClean="0">
                <a:latin typeface="Times New Roman" pitchFamily="18" charset="0"/>
                <a:cs typeface="Times New Roman" pitchFamily="18" charset="0"/>
              </a:rPr>
              <a:t>packing and rapid transport</a:t>
            </a:r>
          </a:p>
          <a:p>
            <a:pPr>
              <a:buFont typeface="Wingdings" pitchFamily="2" charset="2"/>
              <a:buChar char="Ø"/>
            </a:pPr>
            <a:r>
              <a:rPr lang="en-US" sz="5000" dirty="0" smtClean="0">
                <a:latin typeface="Times New Roman" pitchFamily="18" charset="0"/>
                <a:cs typeface="Times New Roman" pitchFamily="18" charset="0"/>
              </a:rPr>
              <a:t>The </a:t>
            </a:r>
            <a:r>
              <a:rPr lang="en-US" sz="5000" dirty="0" smtClean="0">
                <a:latin typeface="Times New Roman" pitchFamily="18" charset="0"/>
                <a:cs typeface="Times New Roman" pitchFamily="18" charset="0"/>
              </a:rPr>
              <a:t>specimen should be forwarded promptly to the Clinical laboratory</a:t>
            </a:r>
            <a:endParaRPr lang="en-IN" sz="5000" dirty="0" smtClean="0">
              <a:latin typeface="Times New Roman" pitchFamily="18" charset="0"/>
              <a:cs typeface="Times New Roman" pitchFamily="18" charset="0"/>
            </a:endParaRPr>
          </a:p>
          <a:p>
            <a:pPr>
              <a:buFont typeface="Wingdings" pitchFamily="2" charset="2"/>
              <a:buChar char="Ø"/>
            </a:pPr>
            <a:r>
              <a:rPr lang="en-US" sz="5000" dirty="0" smtClean="0">
                <a:latin typeface="Times New Roman" pitchFamily="18" charset="0"/>
                <a:cs typeface="Times New Roman" pitchFamily="18" charset="0"/>
              </a:rPr>
              <a:t>Timely </a:t>
            </a:r>
            <a:r>
              <a:rPr lang="en-US" sz="5000" dirty="0" smtClean="0">
                <a:latin typeface="Times New Roman" pitchFamily="18" charset="0"/>
                <a:cs typeface="Times New Roman" pitchFamily="18" charset="0"/>
              </a:rPr>
              <a:t>communication of </a:t>
            </a:r>
            <a:r>
              <a:rPr lang="en-US" sz="5000" dirty="0" smtClean="0">
                <a:latin typeface="Times New Roman" pitchFamily="18" charset="0"/>
                <a:cs typeface="Times New Roman" pitchFamily="18" charset="0"/>
              </a:rPr>
              <a:t>Results</a:t>
            </a:r>
          </a:p>
          <a:p>
            <a:pPr>
              <a:buNone/>
            </a:pPr>
            <a:r>
              <a:rPr lang="en-IN" sz="6000" b="1" dirty="0" smtClean="0">
                <a:solidFill>
                  <a:srgbClr val="FF0000"/>
                </a:solidFill>
                <a:latin typeface="Times New Roman" pitchFamily="18" charset="0"/>
                <a:cs typeface="Times New Roman" pitchFamily="18" charset="0"/>
              </a:rPr>
              <a:t>Common </a:t>
            </a:r>
            <a:r>
              <a:rPr lang="en-IN" sz="6000" b="1" dirty="0" smtClean="0">
                <a:solidFill>
                  <a:srgbClr val="FF0000"/>
                </a:solidFill>
                <a:latin typeface="Times New Roman" pitchFamily="18" charset="0"/>
                <a:cs typeface="Times New Roman" pitchFamily="18" charset="0"/>
              </a:rPr>
              <a:t>Specimens</a:t>
            </a:r>
          </a:p>
          <a:p>
            <a:pPr>
              <a:buFont typeface="Wingdings" pitchFamily="2" charset="2"/>
              <a:buChar char="v"/>
            </a:pPr>
            <a:r>
              <a:rPr lang="en-IN" sz="4500" dirty="0" smtClean="0">
                <a:latin typeface="Times New Roman" pitchFamily="18" charset="0"/>
                <a:cs typeface="Times New Roman" pitchFamily="18" charset="0"/>
              </a:rPr>
              <a:t>Swabs </a:t>
            </a:r>
            <a:r>
              <a:rPr lang="en-IN" sz="4500" dirty="0" smtClean="0">
                <a:latin typeface="Times New Roman" pitchFamily="18" charset="0"/>
                <a:cs typeface="Times New Roman" pitchFamily="18" charset="0"/>
              </a:rPr>
              <a:t>(Throat, Nasal, Eye,  Ear and Cervical) </a:t>
            </a:r>
          </a:p>
          <a:p>
            <a:pPr>
              <a:buFont typeface="Wingdings" pitchFamily="2" charset="2"/>
              <a:buChar char="v"/>
            </a:pPr>
            <a:r>
              <a:rPr lang="en-IN" sz="4500" dirty="0" smtClean="0">
                <a:latin typeface="Times New Roman" pitchFamily="18" charset="0"/>
                <a:cs typeface="Times New Roman" pitchFamily="18" charset="0"/>
              </a:rPr>
              <a:t>CSF</a:t>
            </a:r>
            <a:endParaRPr lang="en-IN" sz="4500" dirty="0" smtClean="0">
              <a:latin typeface="Times New Roman" pitchFamily="18" charset="0"/>
              <a:cs typeface="Times New Roman" pitchFamily="18" charset="0"/>
            </a:endParaRPr>
          </a:p>
          <a:p>
            <a:pPr>
              <a:buFont typeface="Wingdings" pitchFamily="2" charset="2"/>
              <a:buChar char="v"/>
            </a:pPr>
            <a:r>
              <a:rPr lang="en-IN" sz="4500" dirty="0" smtClean="0">
                <a:latin typeface="Times New Roman" pitchFamily="18" charset="0"/>
                <a:cs typeface="Times New Roman" pitchFamily="18" charset="0"/>
              </a:rPr>
              <a:t>Blood</a:t>
            </a:r>
            <a:endParaRPr lang="en-IN" sz="4500" dirty="0" smtClean="0">
              <a:latin typeface="Times New Roman" pitchFamily="18" charset="0"/>
              <a:cs typeface="Times New Roman" pitchFamily="18" charset="0"/>
            </a:endParaRPr>
          </a:p>
          <a:p>
            <a:pPr>
              <a:buFont typeface="Wingdings" pitchFamily="2" charset="2"/>
              <a:buChar char="v"/>
            </a:pPr>
            <a:r>
              <a:rPr lang="en-IN" sz="4500" dirty="0" smtClean="0">
                <a:latin typeface="Times New Roman" pitchFamily="18" charset="0"/>
                <a:cs typeface="Times New Roman" pitchFamily="18" charset="0"/>
              </a:rPr>
              <a:t>pus</a:t>
            </a:r>
            <a:endParaRPr lang="en-IN" sz="4500" dirty="0" smtClean="0">
              <a:latin typeface="Times New Roman" pitchFamily="18" charset="0"/>
              <a:cs typeface="Times New Roman" pitchFamily="18" charset="0"/>
            </a:endParaRPr>
          </a:p>
          <a:p>
            <a:pPr>
              <a:buFont typeface="Wingdings" pitchFamily="2" charset="2"/>
              <a:buChar char="v"/>
            </a:pPr>
            <a:r>
              <a:rPr lang="en-IN" sz="4500" dirty="0" smtClean="0">
                <a:latin typeface="Times New Roman" pitchFamily="18" charset="0"/>
                <a:cs typeface="Times New Roman" pitchFamily="18" charset="0"/>
              </a:rPr>
              <a:t>Urine</a:t>
            </a:r>
            <a:endParaRPr lang="en-IN" sz="4500" dirty="0" smtClean="0">
              <a:latin typeface="Times New Roman" pitchFamily="18" charset="0"/>
              <a:cs typeface="Times New Roman" pitchFamily="18" charset="0"/>
            </a:endParaRPr>
          </a:p>
          <a:p>
            <a:pPr>
              <a:buFont typeface="Wingdings" pitchFamily="2" charset="2"/>
              <a:buChar char="v"/>
            </a:pPr>
            <a:r>
              <a:rPr lang="en-IN" sz="4500" dirty="0" smtClean="0">
                <a:latin typeface="Times New Roman" pitchFamily="18" charset="0"/>
                <a:cs typeface="Times New Roman" pitchFamily="18" charset="0"/>
              </a:rPr>
              <a:t>Sputum</a:t>
            </a:r>
            <a:endParaRPr lang="en-IN" sz="4500" dirty="0" smtClean="0">
              <a:latin typeface="Times New Roman" pitchFamily="18" charset="0"/>
              <a:cs typeface="Times New Roman" pitchFamily="18" charset="0"/>
            </a:endParaRPr>
          </a:p>
          <a:p>
            <a:pPr>
              <a:buFont typeface="Wingdings" pitchFamily="2" charset="2"/>
              <a:buChar char="v"/>
            </a:pPr>
            <a:r>
              <a:rPr lang="en-IN" sz="4500" dirty="0" smtClean="0">
                <a:latin typeface="Times New Roman" pitchFamily="18" charset="0"/>
                <a:cs typeface="Times New Roman" pitchFamily="18" charset="0"/>
              </a:rPr>
              <a:t>Stool</a:t>
            </a:r>
            <a:endParaRPr lang="en-IN" sz="4500" dirty="0" smtClean="0">
              <a:latin typeface="Times New Roman" pitchFamily="18" charset="0"/>
              <a:cs typeface="Times New Roman" pitchFamily="18" charset="0"/>
            </a:endParaRPr>
          </a:p>
          <a:p>
            <a:endParaRPr lang="en-IN" sz="4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Users\user\Desktop\3.jpg"/>
          <p:cNvPicPr>
            <a:picLocks noGrp="1"/>
          </p:cNvPicPr>
          <p:nvPr>
            <p:ph idx="1"/>
          </p:nvPr>
        </p:nvPicPr>
        <p:blipFill>
          <a:blip r:embed="rId2"/>
          <a:srcRect l="8440" t="9195" b="29693"/>
          <a:stretch>
            <a:fillRect/>
          </a:stretch>
        </p:blipFill>
        <p:spPr bwMode="auto">
          <a:xfrm>
            <a:off x="1357290" y="1142984"/>
            <a:ext cx="6715172" cy="48577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FF0000"/>
                </a:solidFill>
                <a:latin typeface="Times New Roman" pitchFamily="18" charset="0"/>
                <a:cs typeface="Times New Roman" pitchFamily="18" charset="0"/>
              </a:rPr>
              <a:t>Collection and Transport of Specimen</a:t>
            </a:r>
            <a:endParaRPr lang="en-IN" sz="2600" b="1" dirty="0"/>
          </a:p>
        </p:txBody>
      </p:sp>
      <p:pic>
        <p:nvPicPr>
          <p:cNvPr id="4" name="Content Placeholder 3" descr="C:\Users\user\Desktop\6.jpg"/>
          <p:cNvPicPr>
            <a:picLocks noGrp="1"/>
          </p:cNvPicPr>
          <p:nvPr>
            <p:ph idx="1"/>
          </p:nvPr>
        </p:nvPicPr>
        <p:blipFill>
          <a:blip r:embed="rId2"/>
          <a:srcRect l="4703" t="8812" r="12899"/>
          <a:stretch>
            <a:fillRect/>
          </a:stretch>
        </p:blipFill>
        <p:spPr bwMode="auto">
          <a:xfrm>
            <a:off x="4786314" y="1714488"/>
            <a:ext cx="3929090" cy="3857652"/>
          </a:xfrm>
          <a:prstGeom prst="rect">
            <a:avLst/>
          </a:prstGeom>
          <a:noFill/>
          <a:ln w="9525">
            <a:noFill/>
            <a:miter lim="800000"/>
            <a:headEnd/>
            <a:tailEnd/>
          </a:ln>
        </p:spPr>
      </p:pic>
      <p:pic>
        <p:nvPicPr>
          <p:cNvPr id="5" name="Picture 4" descr="C:\Users\user\Desktop\5.jpg"/>
          <p:cNvPicPr/>
          <p:nvPr/>
        </p:nvPicPr>
        <p:blipFill>
          <a:blip r:embed="rId3"/>
          <a:srcRect l="4127" t="12069" r="6571" b="14133"/>
          <a:stretch>
            <a:fillRect/>
          </a:stretch>
        </p:blipFill>
        <p:spPr bwMode="auto">
          <a:xfrm>
            <a:off x="428596" y="1643050"/>
            <a:ext cx="3857652" cy="407196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IN" sz="2500" b="1" dirty="0" smtClean="0">
                <a:solidFill>
                  <a:srgbClr val="FF0000"/>
                </a:solidFill>
                <a:latin typeface="Times New Roman" pitchFamily="18" charset="0"/>
                <a:cs typeface="Times New Roman" pitchFamily="18" charset="0"/>
              </a:rPr>
              <a:t>Methods Used to Collect the Samples</a:t>
            </a:r>
            <a:endParaRPr lang="en-IN" sz="25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71546"/>
            <a:ext cx="8229600" cy="5054617"/>
          </a:xfrm>
        </p:spPr>
        <p:txBody>
          <a:bodyPr>
            <a:normAutofit/>
          </a:bodyPr>
          <a:lstStyle/>
          <a:p>
            <a:pPr>
              <a:buNone/>
            </a:pPr>
            <a:r>
              <a:rPr lang="en-IN" sz="2400" dirty="0" smtClean="0">
                <a:latin typeface="Times New Roman" pitchFamily="18" charset="0"/>
                <a:cs typeface="Times New Roman" pitchFamily="18" charset="0"/>
              </a:rPr>
              <a:t>Swab</a:t>
            </a:r>
          </a:p>
          <a:p>
            <a:pPr>
              <a:buNone/>
            </a:pPr>
            <a:r>
              <a:rPr lang="en-IN" sz="2400" dirty="0" smtClean="0">
                <a:latin typeface="Times New Roman" pitchFamily="18" charset="0"/>
                <a:cs typeface="Times New Roman" pitchFamily="18" charset="0"/>
              </a:rPr>
              <a:t>Need Aspiration</a:t>
            </a:r>
          </a:p>
          <a:p>
            <a:pPr>
              <a:buNone/>
            </a:pPr>
            <a:r>
              <a:rPr lang="en-IN" sz="2400" dirty="0" smtClean="0">
                <a:latin typeface="Times New Roman" pitchFamily="18" charset="0"/>
                <a:cs typeface="Times New Roman" pitchFamily="18" charset="0"/>
              </a:rPr>
              <a:t>Intubation</a:t>
            </a:r>
          </a:p>
          <a:p>
            <a:pPr>
              <a:buNone/>
            </a:pPr>
            <a:r>
              <a:rPr lang="en-IN" sz="2400" dirty="0" smtClean="0">
                <a:latin typeface="Times New Roman" pitchFamily="18" charset="0"/>
                <a:cs typeface="Times New Roman" pitchFamily="18" charset="0"/>
              </a:rPr>
              <a:t>Catheter</a:t>
            </a:r>
          </a:p>
          <a:p>
            <a:pPr>
              <a:buNone/>
            </a:pPr>
            <a:r>
              <a:rPr lang="en-IN" sz="2400" dirty="0" smtClean="0">
                <a:latin typeface="Times New Roman" pitchFamily="18" charset="0"/>
                <a:cs typeface="Times New Roman" pitchFamily="18" charset="0"/>
              </a:rPr>
              <a:t>Clean-Catch Method</a:t>
            </a:r>
          </a:p>
          <a:p>
            <a:pPr>
              <a:buNone/>
            </a:pPr>
            <a:r>
              <a:rPr lang="en-IN" sz="2400" dirty="0" smtClean="0">
                <a:latin typeface="Times New Roman" pitchFamily="18" charset="0"/>
                <a:cs typeface="Times New Roman" pitchFamily="18" charset="0"/>
              </a:rPr>
              <a:t>Sputum -Cup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472518" cy="714380"/>
          </a:xfrm>
        </p:spPr>
        <p:txBody>
          <a:bodyPr>
            <a:normAutofit fontScale="90000"/>
          </a:bodyPr>
          <a:lstStyle/>
          <a:p>
            <a:r>
              <a:rPr lang="en-IN" dirty="0" smtClean="0">
                <a:solidFill>
                  <a:srgbClr val="FF0000"/>
                </a:solidFill>
                <a:latin typeface="Times New Roman" pitchFamily="18" charset="0"/>
                <a:cs typeface="Times New Roman" pitchFamily="18" charset="0"/>
              </a:rPr>
              <a:t/>
            </a:r>
            <a:br>
              <a:rPr lang="en-IN" dirty="0" smtClean="0">
                <a:solidFill>
                  <a:srgbClr val="FF0000"/>
                </a:solidFill>
                <a:latin typeface="Times New Roman" pitchFamily="18" charset="0"/>
                <a:cs typeface="Times New Roman" pitchFamily="18" charset="0"/>
              </a:rPr>
            </a:br>
            <a:r>
              <a:rPr lang="en-IN" dirty="0" smtClean="0">
                <a:solidFill>
                  <a:srgbClr val="FF0000"/>
                </a:solidFill>
                <a:latin typeface="Times New Roman" pitchFamily="18" charset="0"/>
                <a:cs typeface="Times New Roman" pitchFamily="18" charset="0"/>
              </a:rPr>
              <a:t>Swab</a:t>
            </a:r>
            <a:br>
              <a:rPr lang="en-IN" dirty="0" smtClean="0">
                <a:solidFill>
                  <a:srgbClr val="FF0000"/>
                </a:solidFill>
                <a:latin typeface="Times New Roman" pitchFamily="18" charset="0"/>
                <a:cs typeface="Times New Roman" pitchFamily="18" charset="0"/>
              </a:rPr>
            </a:br>
            <a:endParaRPr lang="en-IN" dirty="0">
              <a:solidFill>
                <a:srgbClr val="FF0000"/>
              </a:solidFill>
            </a:endParaRPr>
          </a:p>
        </p:txBody>
      </p:sp>
      <p:pic>
        <p:nvPicPr>
          <p:cNvPr id="4" name="Content Placeholder 3" descr="C:\Users\user\Desktop\Swab 1.jpg"/>
          <p:cNvPicPr>
            <a:picLocks noGrp="1"/>
          </p:cNvPicPr>
          <p:nvPr>
            <p:ph idx="1"/>
          </p:nvPr>
        </p:nvPicPr>
        <p:blipFill>
          <a:blip r:embed="rId2"/>
          <a:srcRect l="54338" t="31417" r="4743" b="9579"/>
          <a:stretch>
            <a:fillRect/>
          </a:stretch>
        </p:blipFill>
        <p:spPr bwMode="auto">
          <a:xfrm>
            <a:off x="6286512" y="2000240"/>
            <a:ext cx="2214578" cy="2286016"/>
          </a:xfrm>
          <a:prstGeom prst="rect">
            <a:avLst/>
          </a:prstGeom>
          <a:noFill/>
          <a:ln w="9525">
            <a:noFill/>
            <a:miter lim="800000"/>
            <a:headEnd/>
            <a:tailEnd/>
          </a:ln>
        </p:spPr>
      </p:pic>
      <p:sp>
        <p:nvSpPr>
          <p:cNvPr id="5" name="Rectangle 4"/>
          <p:cNvSpPr/>
          <p:nvPr/>
        </p:nvSpPr>
        <p:spPr>
          <a:xfrm>
            <a:off x="285720" y="2285992"/>
            <a:ext cx="5929354" cy="923330"/>
          </a:xfrm>
          <a:prstGeom prst="rect">
            <a:avLst/>
          </a:prstGeom>
        </p:spPr>
        <p:txBody>
          <a:bodyPr wrap="square">
            <a:spAutoFit/>
          </a:bodyPr>
          <a:lstStyle/>
          <a:p>
            <a:r>
              <a:rPr lang="en-US" dirty="0" smtClean="0">
                <a:solidFill>
                  <a:srgbClr val="FF0000"/>
                </a:solidFill>
                <a:latin typeface="Times New Roman" pitchFamily="18" charset="0"/>
                <a:cs typeface="Times New Roman" pitchFamily="18" charset="0"/>
              </a:rPr>
              <a:t>Throat swab</a:t>
            </a:r>
            <a:endParaRPr lang="en-IN"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A plain cotton wool swab should be used to collect as much as exudates as possible from tonsils, posterior pharyngeal wall.</a:t>
            </a:r>
            <a:endParaRPr lang="en-IN" dirty="0">
              <a:latin typeface="Times New Roman" pitchFamily="18" charset="0"/>
              <a:cs typeface="Times New Roman" pitchFamily="18" charset="0"/>
            </a:endParaRPr>
          </a:p>
        </p:txBody>
      </p:sp>
      <p:pic>
        <p:nvPicPr>
          <p:cNvPr id="7" name="Picture 6" descr="C:\Users\user\Desktop\swad 2.jpg"/>
          <p:cNvPicPr/>
          <p:nvPr/>
        </p:nvPicPr>
        <p:blipFill>
          <a:blip r:embed="rId3"/>
          <a:srcRect l="8300" t="23761" r="4844" b="9324"/>
          <a:stretch>
            <a:fillRect/>
          </a:stretch>
        </p:blipFill>
        <p:spPr bwMode="auto">
          <a:xfrm>
            <a:off x="642910" y="4000504"/>
            <a:ext cx="4929222" cy="2509073"/>
          </a:xfrm>
          <a:prstGeom prst="rect">
            <a:avLst/>
          </a:prstGeom>
          <a:noFill/>
          <a:ln w="9525">
            <a:noFill/>
            <a:miter lim="800000"/>
            <a:headEnd/>
            <a:tailEnd/>
          </a:ln>
        </p:spPr>
      </p:pic>
      <p:sp>
        <p:nvSpPr>
          <p:cNvPr id="8" name="Rectangle 7"/>
          <p:cNvSpPr/>
          <p:nvPr/>
        </p:nvSpPr>
        <p:spPr>
          <a:xfrm>
            <a:off x="857224" y="3571876"/>
            <a:ext cx="5214974" cy="369332"/>
          </a:xfrm>
          <a:prstGeom prst="rect">
            <a:avLst/>
          </a:prstGeom>
        </p:spPr>
        <p:txBody>
          <a:bodyPr wrap="square">
            <a:spAutoFit/>
          </a:bodyPr>
          <a:lstStyle/>
          <a:p>
            <a:r>
              <a:rPr lang="en-US" dirty="0" smtClean="0">
                <a:solidFill>
                  <a:srgbClr val="FF0000"/>
                </a:solidFill>
                <a:latin typeface="Times New Roman" pitchFamily="18" charset="0"/>
                <a:cs typeface="Times New Roman" pitchFamily="18" charset="0"/>
              </a:rPr>
              <a:t>Throat swab (Posterior Pharyngeal  Swab)</a:t>
            </a:r>
            <a:endParaRPr lang="en-IN" dirty="0" smtClean="0">
              <a:solidFill>
                <a:srgbClr val="FF0000"/>
              </a:solidFill>
              <a:latin typeface="Times New Roman" pitchFamily="18" charset="0"/>
              <a:cs typeface="Times New Roman" pitchFamily="18" charset="0"/>
            </a:endParaRPr>
          </a:p>
        </p:txBody>
      </p:sp>
      <p:sp>
        <p:nvSpPr>
          <p:cNvPr id="9" name="Rectangle 8"/>
          <p:cNvSpPr/>
          <p:nvPr/>
        </p:nvSpPr>
        <p:spPr>
          <a:xfrm>
            <a:off x="357158" y="1000108"/>
            <a:ext cx="8143932" cy="1323439"/>
          </a:xfrm>
          <a:prstGeom prst="rect">
            <a:avLst/>
          </a:prstGeom>
        </p:spPr>
        <p:txBody>
          <a:bodyPr wrap="square">
            <a:spAutoFit/>
          </a:bodyPr>
          <a:lstStyle/>
          <a:p>
            <a:r>
              <a:rPr lang="en-US" sz="2000" dirty="0" smtClean="0">
                <a:latin typeface="Times New Roman" pitchFamily="18" charset="0"/>
                <a:cs typeface="Times New Roman" pitchFamily="18" charset="0"/>
              </a:rPr>
              <a:t>Swab is the most common method used to collect specimen from the anterior </a:t>
            </a:r>
            <a:r>
              <a:rPr lang="en-US" sz="2000" dirty="0" err="1" smtClean="0">
                <a:latin typeface="Times New Roman" pitchFamily="18" charset="0"/>
                <a:cs typeface="Times New Roman" pitchFamily="18" charset="0"/>
              </a:rPr>
              <a:t>nares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or </a:t>
            </a:r>
            <a:r>
              <a:rPr lang="en-US" sz="2000" dirty="0" smtClean="0">
                <a:latin typeface="Times New Roman" pitchFamily="18" charset="0"/>
                <a:cs typeface="Times New Roman" pitchFamily="18" charset="0"/>
              </a:rPr>
              <a:t>throat. </a:t>
            </a:r>
            <a:r>
              <a:rPr lang="en-US" sz="2000" dirty="0" smtClean="0">
                <a:latin typeface="Times New Roman" pitchFamily="18" charset="0"/>
                <a:cs typeface="Times New Roman" pitchFamily="18" charset="0"/>
              </a:rPr>
              <a:t>A sterile  swab is a rayon- calcium alginate or Dacron-tipped </a:t>
            </a:r>
            <a:r>
              <a:rPr lang="en-US" sz="2000" dirty="0" err="1" smtClean="0">
                <a:latin typeface="Times New Roman" pitchFamily="18" charset="0"/>
                <a:cs typeface="Times New Roman" pitchFamily="18" charset="0"/>
              </a:rPr>
              <a:t>polysttryene</a:t>
            </a:r>
            <a:r>
              <a:rPr lang="en-US" sz="2000" dirty="0" smtClean="0">
                <a:latin typeface="Times New Roman" pitchFamily="18" charset="0"/>
                <a:cs typeface="Times New Roman" pitchFamily="18" charset="0"/>
              </a:rPr>
              <a:t> applicator.  Many </a:t>
            </a:r>
            <a:r>
              <a:rPr lang="en-US" sz="2000" dirty="0" smtClean="0">
                <a:latin typeface="Times New Roman" pitchFamily="18" charset="0"/>
                <a:cs typeface="Times New Roman" pitchFamily="18" charset="0"/>
              </a:rPr>
              <a:t>of having transport media to preserve a Varity of microorganisms.</a:t>
            </a:r>
            <a:endParaRPr lang="en-IN" sz="20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IN" dirty="0"/>
          </a:p>
        </p:txBody>
      </p:sp>
      <p:pic>
        <p:nvPicPr>
          <p:cNvPr id="4" name="Content Placeholder 3" descr="C:\Users\user\Desktop\swab3.jpg"/>
          <p:cNvPicPr>
            <a:picLocks noGrp="1"/>
          </p:cNvPicPr>
          <p:nvPr>
            <p:ph idx="1"/>
          </p:nvPr>
        </p:nvPicPr>
        <p:blipFill>
          <a:blip r:embed="rId2"/>
          <a:srcRect l="4560" t="28736" r="3601" b="11271"/>
          <a:stretch>
            <a:fillRect/>
          </a:stretch>
        </p:blipFill>
        <p:spPr bwMode="auto">
          <a:xfrm>
            <a:off x="142844" y="1857364"/>
            <a:ext cx="4071966" cy="2214578"/>
          </a:xfrm>
          <a:prstGeom prst="rect">
            <a:avLst/>
          </a:prstGeom>
          <a:noFill/>
          <a:ln w="9525">
            <a:noFill/>
            <a:miter lim="800000"/>
            <a:headEnd/>
            <a:tailEnd/>
          </a:ln>
        </p:spPr>
      </p:pic>
      <p:sp>
        <p:nvSpPr>
          <p:cNvPr id="5" name="Rectangle 4"/>
          <p:cNvSpPr/>
          <p:nvPr/>
        </p:nvSpPr>
        <p:spPr>
          <a:xfrm>
            <a:off x="428597" y="1500174"/>
            <a:ext cx="2786081" cy="369332"/>
          </a:xfrm>
          <a:prstGeom prst="rect">
            <a:avLst/>
          </a:prstGeom>
        </p:spPr>
        <p:txBody>
          <a:bodyPr wrap="square">
            <a:spAutoFit/>
          </a:bodyPr>
          <a:lstStyle/>
          <a:p>
            <a:r>
              <a:rPr lang="en-US" dirty="0" err="1" smtClean="0">
                <a:solidFill>
                  <a:srgbClr val="FF0000"/>
                </a:solidFill>
                <a:latin typeface="Times New Roman" pitchFamily="18" charset="0"/>
                <a:cs typeface="Times New Roman" pitchFamily="18" charset="0"/>
              </a:rPr>
              <a:t>Naso</a:t>
            </a:r>
            <a:r>
              <a:rPr lang="en-US" dirty="0" smtClean="0">
                <a:solidFill>
                  <a:srgbClr val="FF0000"/>
                </a:solidFill>
                <a:latin typeface="Times New Roman" pitchFamily="18" charset="0"/>
                <a:cs typeface="Times New Roman" pitchFamily="18" charset="0"/>
              </a:rPr>
              <a:t> Pharyngeal  Swab</a:t>
            </a:r>
            <a:endParaRPr lang="en-IN" dirty="0" smtClean="0">
              <a:solidFill>
                <a:srgbClr val="FF0000"/>
              </a:solidFill>
              <a:latin typeface="Times New Roman" pitchFamily="18" charset="0"/>
              <a:cs typeface="Times New Roman" pitchFamily="18" charset="0"/>
            </a:endParaRPr>
          </a:p>
        </p:txBody>
      </p:sp>
      <p:pic>
        <p:nvPicPr>
          <p:cNvPr id="7" name="Picture 6" descr="C:\Users\user\Desktop\swad4.jpg"/>
          <p:cNvPicPr/>
          <p:nvPr/>
        </p:nvPicPr>
        <p:blipFill>
          <a:blip r:embed="rId3"/>
          <a:srcRect l="4561" t="31238" r="3941" b="14025"/>
          <a:stretch>
            <a:fillRect/>
          </a:stretch>
        </p:blipFill>
        <p:spPr bwMode="auto">
          <a:xfrm>
            <a:off x="142844" y="4643446"/>
            <a:ext cx="4214842" cy="1814766"/>
          </a:xfrm>
          <a:prstGeom prst="rect">
            <a:avLst/>
          </a:prstGeom>
          <a:noFill/>
          <a:ln w="9525">
            <a:noFill/>
            <a:miter lim="800000"/>
            <a:headEnd/>
            <a:tailEnd/>
          </a:ln>
        </p:spPr>
      </p:pic>
      <p:sp>
        <p:nvSpPr>
          <p:cNvPr id="8" name="Rectangle 7"/>
          <p:cNvSpPr/>
          <p:nvPr/>
        </p:nvSpPr>
        <p:spPr>
          <a:xfrm>
            <a:off x="785786" y="4214818"/>
            <a:ext cx="2714645" cy="369332"/>
          </a:xfrm>
          <a:prstGeom prst="rect">
            <a:avLst/>
          </a:prstGeom>
        </p:spPr>
        <p:txBody>
          <a:bodyPr wrap="square">
            <a:spAutoFit/>
          </a:bodyPr>
          <a:lstStyle/>
          <a:p>
            <a:r>
              <a:rPr lang="en-US" dirty="0" err="1" smtClean="0">
                <a:solidFill>
                  <a:srgbClr val="FF0000"/>
                </a:solidFill>
                <a:latin typeface="Times New Roman" pitchFamily="18" charset="0"/>
                <a:cs typeface="Times New Roman" pitchFamily="18" charset="0"/>
              </a:rPr>
              <a:t>EarSwab</a:t>
            </a:r>
            <a:endParaRPr lang="en-IN" dirty="0" smtClean="0">
              <a:solidFill>
                <a:srgbClr val="FF0000"/>
              </a:solidFill>
              <a:latin typeface="Times New Roman" pitchFamily="18" charset="0"/>
              <a:cs typeface="Times New Roman" pitchFamily="18" charset="0"/>
            </a:endParaRPr>
          </a:p>
        </p:txBody>
      </p:sp>
      <p:sp>
        <p:nvSpPr>
          <p:cNvPr id="9" name="Rectangle 8"/>
          <p:cNvSpPr/>
          <p:nvPr/>
        </p:nvSpPr>
        <p:spPr>
          <a:xfrm>
            <a:off x="4429124" y="928670"/>
            <a:ext cx="4714876" cy="646331"/>
          </a:xfrm>
          <a:prstGeom prst="rect">
            <a:avLst/>
          </a:prstGeom>
        </p:spPr>
        <p:txBody>
          <a:bodyPr wrap="square">
            <a:spAutoFit/>
          </a:bodyPr>
          <a:lstStyle/>
          <a:p>
            <a:r>
              <a:rPr lang="en-IN" b="1" dirty="0" smtClean="0">
                <a:solidFill>
                  <a:srgbClr val="FF0000"/>
                </a:solidFill>
                <a:latin typeface="Times New Roman" pitchFamily="18" charset="0"/>
                <a:cs typeface="Times New Roman" pitchFamily="18" charset="0"/>
              </a:rPr>
              <a:t>Saliva sample as a swab of throat for Covid-19 laboratory test during </a:t>
            </a:r>
            <a:r>
              <a:rPr lang="en-IN" b="1" dirty="0" err="1" smtClean="0">
                <a:solidFill>
                  <a:srgbClr val="FF0000"/>
                </a:solidFill>
                <a:latin typeface="Times New Roman" pitchFamily="18" charset="0"/>
                <a:cs typeface="Times New Roman" pitchFamily="18" charset="0"/>
              </a:rPr>
              <a:t>Coronavirus</a:t>
            </a:r>
            <a:r>
              <a:rPr lang="en-IN" b="1" dirty="0" smtClean="0">
                <a:solidFill>
                  <a:srgbClr val="FF0000"/>
                </a:solidFill>
                <a:latin typeface="Times New Roman" pitchFamily="18" charset="0"/>
                <a:cs typeface="Times New Roman" pitchFamily="18" charset="0"/>
              </a:rPr>
              <a:t> epidemic </a:t>
            </a:r>
            <a:endParaRPr lang="en-IN" b="1" dirty="0">
              <a:solidFill>
                <a:srgbClr val="FF0000"/>
              </a:solidFill>
              <a:latin typeface="Times New Roman" pitchFamily="18" charset="0"/>
              <a:cs typeface="Times New Roman" pitchFamily="18" charset="0"/>
            </a:endParaRPr>
          </a:p>
        </p:txBody>
      </p:sp>
      <p:pic>
        <p:nvPicPr>
          <p:cNvPr id="28674" name="Picture 2" descr="C:\Users\user\Desktop\143532797-saliva-sample-as-a-swab-of-throat-for-covid-19-laboratory-test-during-coronavirus-epidemic.jpg"/>
          <p:cNvPicPr>
            <a:picLocks noChangeAspect="1" noChangeArrowheads="1"/>
          </p:cNvPicPr>
          <p:nvPr/>
        </p:nvPicPr>
        <p:blipFill>
          <a:blip r:embed="rId4"/>
          <a:srcRect/>
          <a:stretch>
            <a:fillRect/>
          </a:stretch>
        </p:blipFill>
        <p:spPr bwMode="auto">
          <a:xfrm>
            <a:off x="4643438" y="4214818"/>
            <a:ext cx="3962400" cy="2497137"/>
          </a:xfrm>
          <a:prstGeom prst="rect">
            <a:avLst/>
          </a:prstGeom>
          <a:noFill/>
        </p:spPr>
      </p:pic>
      <p:pic>
        <p:nvPicPr>
          <p:cNvPr id="28675" name="Picture 3" descr="C:\Users\user\Desktop\sampling-vials-for-nasal-or-throat-swab-covid-19-sars-cov-2-tests-for-the-presence-of-coronavirus-in-the-body-2B9TH37.jpg"/>
          <p:cNvPicPr>
            <a:picLocks noChangeAspect="1" noChangeArrowheads="1"/>
          </p:cNvPicPr>
          <p:nvPr/>
        </p:nvPicPr>
        <p:blipFill>
          <a:blip r:embed="rId5" cstate="print"/>
          <a:srcRect/>
          <a:stretch>
            <a:fillRect/>
          </a:stretch>
        </p:blipFill>
        <p:spPr bwMode="auto">
          <a:xfrm>
            <a:off x="4560888" y="3421063"/>
            <a:ext cx="20637" cy="15875"/>
          </a:xfrm>
          <a:prstGeom prst="rect">
            <a:avLst/>
          </a:prstGeom>
          <a:noFill/>
        </p:spPr>
      </p:pic>
      <p:pic>
        <p:nvPicPr>
          <p:cNvPr id="13" name="Picture 12" descr="C:\Users\user\Desktop\1ebac660-76ed-11ea-ab8f-988daf8efd6f_image_hires_174327.JPG"/>
          <p:cNvPicPr/>
          <p:nvPr/>
        </p:nvPicPr>
        <p:blipFill>
          <a:blip r:embed="rId6"/>
          <a:srcRect/>
          <a:stretch>
            <a:fillRect/>
          </a:stretch>
        </p:blipFill>
        <p:spPr bwMode="auto">
          <a:xfrm>
            <a:off x="4643438" y="1643050"/>
            <a:ext cx="4000528" cy="24288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14380"/>
          </a:xfrm>
        </p:spPr>
        <p:txBody>
          <a:bodyPr>
            <a:normAutofit/>
          </a:bodyPr>
          <a:lstStyle/>
          <a:p>
            <a:r>
              <a:rPr lang="en-IN" sz="3200" dirty="0" smtClean="0">
                <a:solidFill>
                  <a:srgbClr val="FF0000"/>
                </a:solidFill>
                <a:latin typeface="Times New Roman" pitchFamily="18" charset="0"/>
                <a:cs typeface="Times New Roman" pitchFamily="18" charset="0"/>
              </a:rPr>
              <a:t>Needle Aspiration </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28596" y="928670"/>
            <a:ext cx="8258204" cy="5197493"/>
          </a:xfrm>
        </p:spPr>
        <p:txBody>
          <a:bodyPr>
            <a:normAutofit/>
          </a:bodyPr>
          <a:lstStyle/>
          <a:p>
            <a:pPr>
              <a:buNone/>
            </a:pPr>
            <a:r>
              <a:rPr lang="en-IN" sz="2400" dirty="0" smtClean="0">
                <a:latin typeface="Times New Roman" pitchFamily="18" charset="0"/>
                <a:cs typeface="Times New Roman" pitchFamily="18" charset="0"/>
              </a:rPr>
              <a:t>Needle Aspiration is used to collect he specimens aseptically from </a:t>
            </a:r>
            <a:r>
              <a:rPr lang="en-IN" sz="2400" b="1" dirty="0" smtClean="0">
                <a:latin typeface="Times New Roman" pitchFamily="18" charset="0"/>
                <a:cs typeface="Times New Roman" pitchFamily="18" charset="0"/>
              </a:rPr>
              <a:t>Cerebrospinal fluid, Pus and Blood.</a:t>
            </a:r>
            <a:endParaRPr lang="en-IN" sz="2400" b="1" dirty="0">
              <a:latin typeface="Times New Roman" pitchFamily="18" charset="0"/>
              <a:cs typeface="Times New Roman" pitchFamily="18" charset="0"/>
            </a:endParaRPr>
          </a:p>
        </p:txBody>
      </p:sp>
      <p:pic>
        <p:nvPicPr>
          <p:cNvPr id="4" name="Picture 3" descr="C:\Users\user\Desktop\Csf.jpg"/>
          <p:cNvPicPr/>
          <p:nvPr/>
        </p:nvPicPr>
        <p:blipFill>
          <a:blip r:embed="rId2"/>
          <a:srcRect l="5278" t="23180" r="5237" b="26016"/>
          <a:stretch>
            <a:fillRect/>
          </a:stretch>
        </p:blipFill>
        <p:spPr bwMode="auto">
          <a:xfrm>
            <a:off x="1500166" y="2357430"/>
            <a:ext cx="5429288" cy="2184665"/>
          </a:xfrm>
          <a:prstGeom prst="rect">
            <a:avLst/>
          </a:prstGeom>
          <a:noFill/>
          <a:ln w="9525">
            <a:noFill/>
            <a:miter lim="800000"/>
            <a:headEnd/>
            <a:tailEnd/>
          </a:ln>
        </p:spPr>
      </p:pic>
      <p:sp>
        <p:nvSpPr>
          <p:cNvPr id="5" name="Rectangle 4"/>
          <p:cNvSpPr/>
          <p:nvPr/>
        </p:nvSpPr>
        <p:spPr>
          <a:xfrm>
            <a:off x="571472" y="1785926"/>
            <a:ext cx="4071965" cy="400110"/>
          </a:xfrm>
          <a:prstGeom prst="rect">
            <a:avLst/>
          </a:prstGeom>
        </p:spPr>
        <p:txBody>
          <a:bodyPr wrap="square">
            <a:spAutoFit/>
          </a:bodyPr>
          <a:lstStyle/>
          <a:p>
            <a:r>
              <a:rPr lang="en-IN" sz="2000" b="1" dirty="0" smtClean="0">
                <a:solidFill>
                  <a:srgbClr val="FF0000"/>
                </a:solidFill>
                <a:latin typeface="Times New Roman" pitchFamily="18" charset="0"/>
                <a:cs typeface="Times New Roman" pitchFamily="18" charset="0"/>
              </a:rPr>
              <a:t>                Cerebrospinal fluid</a:t>
            </a:r>
            <a:endParaRPr lang="en-IN" sz="2000" dirty="0">
              <a:solidFill>
                <a:srgbClr val="FF0000"/>
              </a:solidFill>
            </a:endParaRPr>
          </a:p>
        </p:txBody>
      </p:sp>
      <p:pic>
        <p:nvPicPr>
          <p:cNvPr id="6" name="Picture 5" descr="C:\Users\user\Desktop\csf 2.jpg"/>
          <p:cNvPicPr/>
          <p:nvPr/>
        </p:nvPicPr>
        <p:blipFill>
          <a:blip r:embed="rId3"/>
          <a:srcRect l="4993" t="26054" r="6120" b="17581"/>
          <a:stretch>
            <a:fillRect/>
          </a:stretch>
        </p:blipFill>
        <p:spPr bwMode="auto">
          <a:xfrm>
            <a:off x="1643042" y="4436076"/>
            <a:ext cx="5357850" cy="242192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TotalTime>
  <Words>880</Words>
  <Application>Microsoft Office PowerPoint</Application>
  <PresentationFormat>On-screen Show (4:3)</PresentationFormat>
  <Paragraphs>119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A.S.D.GOVERNMENT DEGREE COLLEGE FOR WOMEN (AUTONOMOUS) KAKINADA</vt:lpstr>
      <vt:lpstr>  General Principles of Diagnostic Microbiology </vt:lpstr>
      <vt:lpstr>Collection and Transport of Specimen</vt:lpstr>
      <vt:lpstr>Slide 4</vt:lpstr>
      <vt:lpstr>Collection and Transport of Specimen</vt:lpstr>
      <vt:lpstr>Methods Used to Collect the Samples</vt:lpstr>
      <vt:lpstr> Swab </vt:lpstr>
      <vt:lpstr>Slide 8</vt:lpstr>
      <vt:lpstr>Needle Aspiration </vt:lpstr>
      <vt:lpstr>Blood Collection (for culture) </vt:lpstr>
      <vt:lpstr>Pus-Specimen Collection  </vt:lpstr>
      <vt:lpstr>Slide 12</vt:lpstr>
      <vt:lpstr> Clean-Catch Method For Urine </vt:lpstr>
      <vt:lpstr>Intubation</vt:lpstr>
      <vt:lpstr>Sputum Cup Method</vt:lpstr>
      <vt:lpstr>Stool</vt:lpstr>
      <vt:lpstr>Transport Media</vt:lpstr>
      <vt:lpstr>Slide 18</vt:lpstr>
      <vt:lpstr>Handling of the Collected Samples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A.S.D.GOVERNMENT DEGREE COLLEGE FOR WOMEN (AUTONOMOUS), KAKINADA</dc:title>
  <dc:creator>user</dc:creator>
  <cp:lastModifiedBy>user</cp:lastModifiedBy>
  <cp:revision>452</cp:revision>
  <dcterms:created xsi:type="dcterms:W3CDTF">2018-06-09T15:06:52Z</dcterms:created>
  <dcterms:modified xsi:type="dcterms:W3CDTF">2020-05-04T04:58:19Z</dcterms:modified>
</cp:coreProperties>
</file>